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5"/>
  </p:notesMasterIdLst>
  <p:sldIdLst>
    <p:sldId id="256" r:id="rId2"/>
    <p:sldId id="278" r:id="rId3"/>
    <p:sldId id="261" r:id="rId4"/>
    <p:sldId id="262" r:id="rId5"/>
    <p:sldId id="271" r:id="rId6"/>
    <p:sldId id="272" r:id="rId7"/>
    <p:sldId id="273" r:id="rId8"/>
    <p:sldId id="274" r:id="rId9"/>
    <p:sldId id="263" r:id="rId10"/>
    <p:sldId id="264" r:id="rId11"/>
    <p:sldId id="265" r:id="rId12"/>
    <p:sldId id="266" r:id="rId13"/>
    <p:sldId id="268" r:id="rId14"/>
    <p:sldId id="276" r:id="rId15"/>
    <p:sldId id="277" r:id="rId16"/>
    <p:sldId id="279" r:id="rId17"/>
    <p:sldId id="280" r:id="rId18"/>
    <p:sldId id="281" r:id="rId19"/>
    <p:sldId id="257" r:id="rId20"/>
    <p:sldId id="282" r:id="rId21"/>
    <p:sldId id="258" r:id="rId22"/>
    <p:sldId id="259" r:id="rId23"/>
    <p:sldId id="260"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0" d="100"/>
          <a:sy n="80" d="100"/>
        </p:scale>
        <p:origin x="909" y="55"/>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19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10/7/2022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E985637-6C79-4CCD-83D4-8E1D999693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F22BE8A-0DF6-4489-8F11-018A94A1E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5D027547-0B01-4500-8AB0-B6E43A82B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2EEBE-DE83-43A6-85BB-32BD9FEFE071}" type="slidenum">
              <a:rPr lang="en-US" altLang="en-US">
                <a:latin typeface="Arial" panose="020B0604020202020204" pitchFamily="34" charset="0"/>
              </a:rPr>
              <a:pPr eaLnBrk="1" hangingPunct="1">
                <a:spcBef>
                  <a:spcPct val="0"/>
                </a:spcBef>
              </a:pPr>
              <a:t>14</a:t>
            </a:fld>
            <a:endParaRPr lang="en-US" altLang="en-US">
              <a:latin typeface="Arial" panose="020B0604020202020204" pitchFamily="34" charset="0"/>
            </a:endParaRPr>
          </a:p>
        </p:txBody>
      </p:sp>
    </p:spTree>
    <p:extLst>
      <p:ext uri="{BB962C8B-B14F-4D97-AF65-F5344CB8AC3E}">
        <p14:creationId xmlns:p14="http://schemas.microsoft.com/office/powerpoint/2010/main" val="220525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E985637-6C79-4CCD-83D4-8E1D999693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F22BE8A-0DF6-4489-8F11-018A94A1E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5D027547-0B01-4500-8AB0-B6E43A82B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2EEBE-DE83-43A6-85BB-32BD9FEFE071}" type="slidenum">
              <a:rPr lang="en-US" altLang="en-US">
                <a:latin typeface="Arial" panose="020B0604020202020204" pitchFamily="34" charset="0"/>
              </a:rPr>
              <a:pPr eaLnBrk="1" hangingPunct="1">
                <a:spcBef>
                  <a:spcPct val="0"/>
                </a:spcBef>
              </a:pPr>
              <a:t>15</a:t>
            </a:fld>
            <a:endParaRPr lang="en-US" altLang="en-US">
              <a:latin typeface="Arial" panose="020B0604020202020204" pitchFamily="34" charset="0"/>
            </a:endParaRPr>
          </a:p>
        </p:txBody>
      </p:sp>
    </p:spTree>
    <p:extLst>
      <p:ext uri="{BB962C8B-B14F-4D97-AF65-F5344CB8AC3E}">
        <p14:creationId xmlns:p14="http://schemas.microsoft.com/office/powerpoint/2010/main" val="2638315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Specific Performance </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B7A19-A909-4F56-B87C-470CAA480843}"/>
              </a:ext>
            </a:extLst>
          </p:cNvPr>
          <p:cNvSpPr>
            <a:spLocks noGrp="1"/>
          </p:cNvSpPr>
          <p:nvPr>
            <p:ph type="title"/>
          </p:nvPr>
        </p:nvSpPr>
        <p:spPr/>
        <p:txBody>
          <a:bodyPr/>
          <a:lstStyle/>
          <a:p>
            <a:r>
              <a:rPr lang="en-US" dirty="0"/>
              <a:t>2-716, Official Comment</a:t>
            </a:r>
          </a:p>
        </p:txBody>
      </p:sp>
      <p:sp>
        <p:nvSpPr>
          <p:cNvPr id="3" name="Content Placeholder 2">
            <a:extLst>
              <a:ext uri="{FF2B5EF4-FFF2-40B4-BE49-F238E27FC236}">
                <a16:creationId xmlns:a16="http://schemas.microsoft.com/office/drawing/2014/main" id="{047DB7B5-A5D5-4DC3-9A3D-6184BCB7B9A2}"/>
              </a:ext>
            </a:extLst>
          </p:cNvPr>
          <p:cNvSpPr>
            <a:spLocks noGrp="1"/>
          </p:cNvSpPr>
          <p:nvPr>
            <p:ph idx="1"/>
          </p:nvPr>
        </p:nvSpPr>
        <p:spPr>
          <a:xfrm>
            <a:off x="457200" y="1163637"/>
            <a:ext cx="8534400" cy="4530725"/>
          </a:xfrm>
        </p:spPr>
        <p:txBody>
          <a:bodyPr/>
          <a:lstStyle/>
          <a:p>
            <a:r>
              <a:rPr lang="en-US" sz="2400" b="0" i="0" dirty="0">
                <a:solidFill>
                  <a:srgbClr val="000000"/>
                </a:solidFill>
                <a:effectLst/>
              </a:rPr>
              <a:t>2. . . . Specific performance is no longer limited to goods which are already specific or ascertained at the time of contracting. The test of uniqueness under this section must be made in terms of the total situation which characterizes the contract. Output and requirements contracts involving a particular or peculiarly available source or market present today the typical commercial specific performance situation, as contrasted with contracts for the sale of heirlooms or priceless works of art which were usually involved in the older cases. However, uniqueness is not the sole basis of the remedy under this section for the relief may also be granted "in other proper circumstances" and inability to cover is strong evidence of "other proper circumstances." </a:t>
            </a:r>
            <a:endParaRPr lang="en-US" sz="2400" dirty="0"/>
          </a:p>
        </p:txBody>
      </p:sp>
    </p:spTree>
    <p:extLst>
      <p:ext uri="{BB962C8B-B14F-4D97-AF65-F5344CB8AC3E}">
        <p14:creationId xmlns:p14="http://schemas.microsoft.com/office/powerpoint/2010/main" val="972617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38D5-7BD0-4711-A9C2-DC66D7A73DAC}"/>
              </a:ext>
            </a:extLst>
          </p:cNvPr>
          <p:cNvSpPr>
            <a:spLocks noGrp="1"/>
          </p:cNvSpPr>
          <p:nvPr>
            <p:ph type="title"/>
          </p:nvPr>
        </p:nvSpPr>
        <p:spPr/>
        <p:txBody>
          <a:bodyPr/>
          <a:lstStyle/>
          <a:p>
            <a:r>
              <a:rPr lang="en-US" dirty="0"/>
              <a:t>Personal Service Contracts</a:t>
            </a:r>
          </a:p>
        </p:txBody>
      </p:sp>
      <p:sp>
        <p:nvSpPr>
          <p:cNvPr id="3" name="Content Placeholder 2">
            <a:extLst>
              <a:ext uri="{FF2B5EF4-FFF2-40B4-BE49-F238E27FC236}">
                <a16:creationId xmlns:a16="http://schemas.microsoft.com/office/drawing/2014/main" id="{9B7BA0B1-F225-4CFB-8EB0-A196B543716E}"/>
              </a:ext>
            </a:extLst>
          </p:cNvPr>
          <p:cNvSpPr>
            <a:spLocks noGrp="1"/>
          </p:cNvSpPr>
          <p:nvPr>
            <p:ph idx="1"/>
          </p:nvPr>
        </p:nvSpPr>
        <p:spPr/>
        <p:txBody>
          <a:bodyPr/>
          <a:lstStyle/>
          <a:p>
            <a:r>
              <a:rPr lang="en-US" dirty="0"/>
              <a:t>For a personal service contract, imagine being Oprah’s personal assistant</a:t>
            </a:r>
          </a:p>
          <a:p>
            <a:pPr lvl="1"/>
            <a:r>
              <a:rPr lang="en-US" dirty="0"/>
              <a:t>Close relationship</a:t>
            </a:r>
          </a:p>
          <a:p>
            <a:pPr lvl="1"/>
            <a:r>
              <a:rPr lang="en-US" dirty="0"/>
              <a:t>Personal supervision</a:t>
            </a:r>
          </a:p>
          <a:p>
            <a:r>
              <a:rPr lang="en-US" dirty="0"/>
              <a:t>If Oprah breaches the contract by wrongfully terminating your employment, can you get specific performance?</a:t>
            </a:r>
          </a:p>
        </p:txBody>
      </p:sp>
    </p:spTree>
    <p:extLst>
      <p:ext uri="{BB962C8B-B14F-4D97-AF65-F5344CB8AC3E}">
        <p14:creationId xmlns:p14="http://schemas.microsoft.com/office/powerpoint/2010/main" val="565542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52C0B-6301-40E4-816D-B27B8AD22D9A}"/>
              </a:ext>
            </a:extLst>
          </p:cNvPr>
          <p:cNvSpPr>
            <a:spLocks noGrp="1"/>
          </p:cNvSpPr>
          <p:nvPr>
            <p:ph type="title"/>
          </p:nvPr>
        </p:nvSpPr>
        <p:spPr/>
        <p:txBody>
          <a:bodyPr/>
          <a:lstStyle/>
          <a:p>
            <a:r>
              <a:rPr lang="en-US" dirty="0"/>
              <a:t>The Answer Is No</a:t>
            </a:r>
          </a:p>
        </p:txBody>
      </p:sp>
      <p:sp>
        <p:nvSpPr>
          <p:cNvPr id="3" name="Content Placeholder 2">
            <a:extLst>
              <a:ext uri="{FF2B5EF4-FFF2-40B4-BE49-F238E27FC236}">
                <a16:creationId xmlns:a16="http://schemas.microsoft.com/office/drawing/2014/main" id="{D22EEF7E-5072-410D-AEDA-582FF874A0A6}"/>
              </a:ext>
            </a:extLst>
          </p:cNvPr>
          <p:cNvSpPr>
            <a:spLocks noGrp="1"/>
          </p:cNvSpPr>
          <p:nvPr>
            <p:ph idx="1"/>
          </p:nvPr>
        </p:nvSpPr>
        <p:spPr/>
        <p:txBody>
          <a:bodyPr/>
          <a:lstStyle/>
          <a:p>
            <a:r>
              <a:rPr lang="en-US" sz="2800" dirty="0"/>
              <a:t>Reasons</a:t>
            </a:r>
          </a:p>
          <a:p>
            <a:pPr lvl="1"/>
            <a:r>
              <a:rPr lang="en-US" sz="2800" dirty="0"/>
              <a:t>Money damages adequate in most cases</a:t>
            </a:r>
          </a:p>
          <a:p>
            <a:pPr lvl="1"/>
            <a:r>
              <a:rPr lang="en-US" sz="2800" dirty="0"/>
              <a:t>Other considerations:</a:t>
            </a:r>
          </a:p>
          <a:p>
            <a:pPr lvl="2"/>
            <a:r>
              <a:rPr lang="en-US" sz="2800" dirty="0"/>
              <a:t>Don’t order people back into a failed relationship</a:t>
            </a:r>
          </a:p>
          <a:p>
            <a:pPr lvl="2"/>
            <a:r>
              <a:rPr lang="en-US" sz="2800" dirty="0"/>
              <a:t>Costs—time, money—of supervision.</a:t>
            </a:r>
          </a:p>
          <a:p>
            <a:pPr lvl="3"/>
            <a:r>
              <a:rPr lang="en-US" sz="2800" dirty="0" err="1"/>
              <a:t>Pavoratti</a:t>
            </a:r>
            <a:r>
              <a:rPr lang="en-US" sz="2800" dirty="0"/>
              <a:t> </a:t>
            </a:r>
          </a:p>
        </p:txBody>
      </p:sp>
    </p:spTree>
    <p:extLst>
      <p:ext uri="{BB962C8B-B14F-4D97-AF65-F5344CB8AC3E}">
        <p14:creationId xmlns:p14="http://schemas.microsoft.com/office/powerpoint/2010/main" val="3018643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9AE2F-A052-45F1-9DBB-24230D7DBB9C}"/>
              </a:ext>
            </a:extLst>
          </p:cNvPr>
          <p:cNvSpPr>
            <a:spLocks noGrp="1"/>
          </p:cNvSpPr>
          <p:nvPr>
            <p:ph type="title"/>
          </p:nvPr>
        </p:nvSpPr>
        <p:spPr/>
        <p:txBody>
          <a:bodyPr/>
          <a:lstStyle/>
          <a:p>
            <a:r>
              <a:rPr lang="en-US" dirty="0"/>
              <a:t>Cost and Time Considerations</a:t>
            </a:r>
          </a:p>
        </p:txBody>
      </p:sp>
      <p:sp>
        <p:nvSpPr>
          <p:cNvPr id="3" name="Content Placeholder 2">
            <a:extLst>
              <a:ext uri="{FF2B5EF4-FFF2-40B4-BE49-F238E27FC236}">
                <a16:creationId xmlns:a16="http://schemas.microsoft.com/office/drawing/2014/main" id="{FC29F608-3B38-4361-9E4B-FDF47080A39B}"/>
              </a:ext>
            </a:extLst>
          </p:cNvPr>
          <p:cNvSpPr>
            <a:spLocks noGrp="1"/>
          </p:cNvSpPr>
          <p:nvPr>
            <p:ph idx="1"/>
          </p:nvPr>
        </p:nvSpPr>
        <p:spPr/>
        <p:txBody>
          <a:bodyPr/>
          <a:lstStyle/>
          <a:p>
            <a:r>
              <a:rPr lang="en-US" dirty="0"/>
              <a:t>Difficulty of supervision</a:t>
            </a:r>
          </a:p>
          <a:p>
            <a:r>
              <a:rPr lang="en-US" dirty="0"/>
              <a:t>Cost to the judicial system</a:t>
            </a:r>
          </a:p>
          <a:p>
            <a:r>
              <a:rPr lang="en-US" dirty="0"/>
              <a:t>Cost of performance for the breacher</a:t>
            </a:r>
          </a:p>
          <a:p>
            <a:endParaRPr lang="en-US" dirty="0"/>
          </a:p>
        </p:txBody>
      </p:sp>
    </p:spTree>
    <p:extLst>
      <p:ext uri="{BB962C8B-B14F-4D97-AF65-F5344CB8AC3E}">
        <p14:creationId xmlns:p14="http://schemas.microsoft.com/office/powerpoint/2010/main" val="4037315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491098-9FDA-4408-A528-0A32C62231F2}"/>
              </a:ext>
            </a:extLst>
          </p:cNvPr>
          <p:cNvSpPr/>
          <p:nvPr/>
        </p:nvSpPr>
        <p:spPr>
          <a:xfrm>
            <a:off x="304800" y="228600"/>
            <a:ext cx="8534401" cy="556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D8C05F6E-B4B7-4F5F-B88F-05F7BD3FB764}"/>
              </a:ext>
            </a:extLst>
          </p:cNvPr>
          <p:cNvSpPr txBox="1">
            <a:spLocks noChangeArrowheads="1"/>
          </p:cNvSpPr>
          <p:nvPr/>
        </p:nvSpPr>
        <p:spPr bwMode="auto">
          <a:xfrm>
            <a:off x="4038600" y="304800"/>
            <a:ext cx="3429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Money damages inadequate?</a:t>
            </a:r>
          </a:p>
        </p:txBody>
      </p:sp>
      <p:sp>
        <p:nvSpPr>
          <p:cNvPr id="2051" name="Line 5">
            <a:extLst>
              <a:ext uri="{FF2B5EF4-FFF2-40B4-BE49-F238E27FC236}">
                <a16:creationId xmlns:a16="http://schemas.microsoft.com/office/drawing/2014/main" id="{81C3BDCF-6DB2-4390-9AA5-514372046EBF}"/>
              </a:ext>
            </a:extLst>
          </p:cNvPr>
          <p:cNvSpPr>
            <a:spLocks noChangeShapeType="1"/>
          </p:cNvSpPr>
          <p:nvPr/>
        </p:nvSpPr>
        <p:spPr bwMode="auto">
          <a:xfrm flipH="1">
            <a:off x="4741863" y="7620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8">
            <a:extLst>
              <a:ext uri="{FF2B5EF4-FFF2-40B4-BE49-F238E27FC236}">
                <a16:creationId xmlns:a16="http://schemas.microsoft.com/office/drawing/2014/main" id="{18016597-9440-4A68-9189-50343141C3DC}"/>
              </a:ext>
            </a:extLst>
          </p:cNvPr>
          <p:cNvSpPr>
            <a:spLocks noChangeShapeType="1"/>
          </p:cNvSpPr>
          <p:nvPr/>
        </p:nvSpPr>
        <p:spPr bwMode="auto">
          <a:xfrm>
            <a:off x="5675313" y="7620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10">
            <a:extLst>
              <a:ext uri="{FF2B5EF4-FFF2-40B4-BE49-F238E27FC236}">
                <a16:creationId xmlns:a16="http://schemas.microsoft.com/office/drawing/2014/main" id="{6F1500D9-9998-491B-84B2-A1BF93CA7A23}"/>
              </a:ext>
            </a:extLst>
          </p:cNvPr>
          <p:cNvSpPr txBox="1">
            <a:spLocks noChangeArrowheads="1"/>
          </p:cNvSpPr>
          <p:nvPr/>
        </p:nvSpPr>
        <p:spPr bwMode="auto">
          <a:xfrm>
            <a:off x="4176713" y="728663"/>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Yes</a:t>
            </a:r>
          </a:p>
        </p:txBody>
      </p:sp>
      <p:sp>
        <p:nvSpPr>
          <p:cNvPr id="2054" name="Text Box 11">
            <a:extLst>
              <a:ext uri="{FF2B5EF4-FFF2-40B4-BE49-F238E27FC236}">
                <a16:creationId xmlns:a16="http://schemas.microsoft.com/office/drawing/2014/main" id="{E4973BEE-0385-49DB-B37E-8CA44BA09823}"/>
              </a:ext>
            </a:extLst>
          </p:cNvPr>
          <p:cNvSpPr txBox="1">
            <a:spLocks noChangeArrowheads="1"/>
          </p:cNvSpPr>
          <p:nvPr/>
        </p:nvSpPr>
        <p:spPr bwMode="auto">
          <a:xfrm>
            <a:off x="6324600" y="68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55" name="Text Box 12">
            <a:extLst>
              <a:ext uri="{FF2B5EF4-FFF2-40B4-BE49-F238E27FC236}">
                <a16:creationId xmlns:a16="http://schemas.microsoft.com/office/drawing/2014/main" id="{CFBB8BDC-808C-4068-B935-46EDC9D07F35}"/>
              </a:ext>
            </a:extLst>
          </p:cNvPr>
          <p:cNvSpPr txBox="1">
            <a:spLocks noChangeArrowheads="1"/>
          </p:cNvSpPr>
          <p:nvPr/>
        </p:nvSpPr>
        <p:spPr bwMode="auto">
          <a:xfrm>
            <a:off x="6223000" y="1587500"/>
            <a:ext cx="2819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56" name="Text Box 26">
            <a:extLst>
              <a:ext uri="{FF2B5EF4-FFF2-40B4-BE49-F238E27FC236}">
                <a16:creationId xmlns:a16="http://schemas.microsoft.com/office/drawing/2014/main" id="{6421AC71-1494-48C9-A478-7A7E4D16CCF6}"/>
              </a:ext>
            </a:extLst>
          </p:cNvPr>
          <p:cNvSpPr txBox="1">
            <a:spLocks noChangeArrowheads="1"/>
          </p:cNvSpPr>
          <p:nvPr/>
        </p:nvSpPr>
        <p:spPr bwMode="auto">
          <a:xfrm>
            <a:off x="1420813" y="1500188"/>
            <a:ext cx="43434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Excessive cost to defendant or courts?</a:t>
            </a:r>
          </a:p>
        </p:txBody>
      </p:sp>
      <p:sp>
        <p:nvSpPr>
          <p:cNvPr id="2057" name="Line 28">
            <a:extLst>
              <a:ext uri="{FF2B5EF4-FFF2-40B4-BE49-F238E27FC236}">
                <a16:creationId xmlns:a16="http://schemas.microsoft.com/office/drawing/2014/main" id="{03D141AB-E318-42CF-9D4F-5075E3A27BF8}"/>
              </a:ext>
            </a:extLst>
          </p:cNvPr>
          <p:cNvSpPr>
            <a:spLocks noChangeShapeType="1"/>
          </p:cNvSpPr>
          <p:nvPr/>
        </p:nvSpPr>
        <p:spPr bwMode="auto">
          <a:xfrm flipH="1">
            <a:off x="2449513"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9">
            <a:extLst>
              <a:ext uri="{FF2B5EF4-FFF2-40B4-BE49-F238E27FC236}">
                <a16:creationId xmlns:a16="http://schemas.microsoft.com/office/drawing/2014/main" id="{61415313-D9D6-4DB4-AE9E-73F403B3A8FA}"/>
              </a:ext>
            </a:extLst>
          </p:cNvPr>
          <p:cNvSpPr>
            <a:spLocks noChangeShapeType="1"/>
          </p:cNvSpPr>
          <p:nvPr/>
        </p:nvSpPr>
        <p:spPr bwMode="auto">
          <a:xfrm>
            <a:off x="3176588" y="2057400"/>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30">
            <a:extLst>
              <a:ext uri="{FF2B5EF4-FFF2-40B4-BE49-F238E27FC236}">
                <a16:creationId xmlns:a16="http://schemas.microsoft.com/office/drawing/2014/main" id="{A3F9D815-5F01-457E-96B6-241DA4AA144E}"/>
              </a:ext>
            </a:extLst>
          </p:cNvPr>
          <p:cNvSpPr txBox="1">
            <a:spLocks noChangeArrowheads="1"/>
          </p:cNvSpPr>
          <p:nvPr/>
        </p:nvSpPr>
        <p:spPr bwMode="auto">
          <a:xfrm>
            <a:off x="3763963" y="205422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0" name="Text Box 31">
            <a:extLst>
              <a:ext uri="{FF2B5EF4-FFF2-40B4-BE49-F238E27FC236}">
                <a16:creationId xmlns:a16="http://schemas.microsoft.com/office/drawing/2014/main" id="{8F843DB3-6211-414F-A6E6-87C9AE492479}"/>
              </a:ext>
            </a:extLst>
          </p:cNvPr>
          <p:cNvSpPr txBox="1">
            <a:spLocks noChangeArrowheads="1"/>
          </p:cNvSpPr>
          <p:nvPr/>
        </p:nvSpPr>
        <p:spPr bwMode="auto">
          <a:xfrm>
            <a:off x="2297113"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1" name="Text Box 32">
            <a:extLst>
              <a:ext uri="{FF2B5EF4-FFF2-40B4-BE49-F238E27FC236}">
                <a16:creationId xmlns:a16="http://schemas.microsoft.com/office/drawing/2014/main" id="{1FF4602A-E35B-4C40-BAAF-2FDBA18323E9}"/>
              </a:ext>
            </a:extLst>
          </p:cNvPr>
          <p:cNvSpPr txBox="1">
            <a:spLocks noChangeArrowheads="1"/>
          </p:cNvSpPr>
          <p:nvPr/>
        </p:nvSpPr>
        <p:spPr bwMode="auto">
          <a:xfrm>
            <a:off x="457200" y="4800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2062" name="Text Box 33">
            <a:extLst>
              <a:ext uri="{FF2B5EF4-FFF2-40B4-BE49-F238E27FC236}">
                <a16:creationId xmlns:a16="http://schemas.microsoft.com/office/drawing/2014/main" id="{099C9650-7EDF-4A71-99C8-0B4171A8A3B1}"/>
              </a:ext>
            </a:extLst>
          </p:cNvPr>
          <p:cNvSpPr txBox="1">
            <a:spLocks noChangeArrowheads="1"/>
          </p:cNvSpPr>
          <p:nvPr/>
        </p:nvSpPr>
        <p:spPr bwMode="auto">
          <a:xfrm>
            <a:off x="419100" y="2663825"/>
            <a:ext cx="29718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Against public interest?</a:t>
            </a:r>
          </a:p>
        </p:txBody>
      </p:sp>
      <p:sp>
        <p:nvSpPr>
          <p:cNvPr id="2063" name="Line 35">
            <a:extLst>
              <a:ext uri="{FF2B5EF4-FFF2-40B4-BE49-F238E27FC236}">
                <a16:creationId xmlns:a16="http://schemas.microsoft.com/office/drawing/2014/main" id="{9AF5077E-D0E8-4302-93AA-E04651D7C53F}"/>
              </a:ext>
            </a:extLst>
          </p:cNvPr>
          <p:cNvSpPr>
            <a:spLocks noChangeShapeType="1"/>
          </p:cNvSpPr>
          <p:nvPr/>
        </p:nvSpPr>
        <p:spPr bwMode="auto">
          <a:xfrm flipH="1">
            <a:off x="1033463" y="3240088"/>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Line 36">
            <a:extLst>
              <a:ext uri="{FF2B5EF4-FFF2-40B4-BE49-F238E27FC236}">
                <a16:creationId xmlns:a16="http://schemas.microsoft.com/office/drawing/2014/main" id="{F67AD4E2-C0AB-4CF5-9908-D3C3B13316EB}"/>
              </a:ext>
            </a:extLst>
          </p:cNvPr>
          <p:cNvSpPr>
            <a:spLocks noChangeShapeType="1"/>
          </p:cNvSpPr>
          <p:nvPr/>
        </p:nvSpPr>
        <p:spPr bwMode="auto">
          <a:xfrm>
            <a:off x="1947863" y="3240088"/>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Text Box 37">
            <a:extLst>
              <a:ext uri="{FF2B5EF4-FFF2-40B4-BE49-F238E27FC236}">
                <a16:creationId xmlns:a16="http://schemas.microsoft.com/office/drawing/2014/main" id="{C46D6E4D-E245-4382-9CAC-88C2514F8FDE}"/>
              </a:ext>
            </a:extLst>
          </p:cNvPr>
          <p:cNvSpPr txBox="1">
            <a:spLocks noChangeArrowheads="1"/>
          </p:cNvSpPr>
          <p:nvPr/>
        </p:nvSpPr>
        <p:spPr bwMode="auto">
          <a:xfrm>
            <a:off x="2297113" y="313055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6" name="Text Box 38">
            <a:extLst>
              <a:ext uri="{FF2B5EF4-FFF2-40B4-BE49-F238E27FC236}">
                <a16:creationId xmlns:a16="http://schemas.microsoft.com/office/drawing/2014/main" id="{0974CB35-3F15-4FF8-83DE-D85DA3468F77}"/>
              </a:ext>
            </a:extLst>
          </p:cNvPr>
          <p:cNvSpPr txBox="1">
            <a:spLocks noChangeArrowheads="1"/>
          </p:cNvSpPr>
          <p:nvPr/>
        </p:nvSpPr>
        <p:spPr bwMode="auto">
          <a:xfrm>
            <a:off x="766763" y="322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67" name="Text Box 12">
            <a:extLst>
              <a:ext uri="{FF2B5EF4-FFF2-40B4-BE49-F238E27FC236}">
                <a16:creationId xmlns:a16="http://schemas.microsoft.com/office/drawing/2014/main" id="{8176E4DE-3D87-47B8-A530-50C43B70EF1F}"/>
              </a:ext>
            </a:extLst>
          </p:cNvPr>
          <p:cNvSpPr txBox="1">
            <a:spLocks noChangeArrowheads="1"/>
          </p:cNvSpPr>
          <p:nvPr/>
        </p:nvSpPr>
        <p:spPr bwMode="auto">
          <a:xfrm>
            <a:off x="3800475" y="2674938"/>
            <a:ext cx="2819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No specific performance</a:t>
            </a:r>
          </a:p>
        </p:txBody>
      </p:sp>
      <p:sp>
        <p:nvSpPr>
          <p:cNvPr id="2068" name="Text Box 12">
            <a:extLst>
              <a:ext uri="{FF2B5EF4-FFF2-40B4-BE49-F238E27FC236}">
                <a16:creationId xmlns:a16="http://schemas.microsoft.com/office/drawing/2014/main" id="{8ADA20CC-15CD-42C0-B896-94A9304BFA12}"/>
              </a:ext>
            </a:extLst>
          </p:cNvPr>
          <p:cNvSpPr txBox="1">
            <a:spLocks noChangeArrowheads="1"/>
          </p:cNvSpPr>
          <p:nvPr/>
        </p:nvSpPr>
        <p:spPr bwMode="auto">
          <a:xfrm>
            <a:off x="276701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9" name="Text Box 12">
            <a:extLst>
              <a:ext uri="{FF2B5EF4-FFF2-40B4-BE49-F238E27FC236}">
                <a16:creationId xmlns:a16="http://schemas.microsoft.com/office/drawing/2014/main" id="{8671AA7C-4015-4B88-BEA3-F9A39153F3A0}"/>
              </a:ext>
            </a:extLst>
          </p:cNvPr>
          <p:cNvSpPr txBox="1">
            <a:spLocks noChangeArrowheads="1"/>
          </p:cNvSpPr>
          <p:nvPr/>
        </p:nvSpPr>
        <p:spPr bwMode="auto">
          <a:xfrm>
            <a:off x="4286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specific performance</a:t>
            </a:r>
          </a:p>
        </p:txBody>
      </p:sp>
      <p:sp>
        <p:nvSpPr>
          <p:cNvPr id="2" name="TextBox 1">
            <a:extLst>
              <a:ext uri="{FF2B5EF4-FFF2-40B4-BE49-F238E27FC236}">
                <a16:creationId xmlns:a16="http://schemas.microsoft.com/office/drawing/2014/main" id="{5EB12785-DB4C-437D-8CBE-ABEBD49A2FF1}"/>
              </a:ext>
            </a:extLst>
          </p:cNvPr>
          <p:cNvSpPr txBox="1"/>
          <p:nvPr/>
        </p:nvSpPr>
        <p:spPr>
          <a:xfrm>
            <a:off x="3124201" y="4343400"/>
            <a:ext cx="5715000" cy="1754326"/>
          </a:xfrm>
          <a:prstGeom prst="rect">
            <a:avLst/>
          </a:prstGeom>
          <a:noFill/>
          <a:ln>
            <a:solidFill>
              <a:srgbClr val="FF0000"/>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While a court may refuse to grant specific performance where such a decree would require constant and long-continued court supervision, this is merely a discretionary rule of decision which is frequently ignored when the public interest is involved. . . .</a:t>
            </a:r>
            <a:endParaRPr lang="en-US" dirty="0"/>
          </a:p>
        </p:txBody>
      </p:sp>
      <p:cxnSp>
        <p:nvCxnSpPr>
          <p:cNvPr id="4" name="Straight Arrow Connector 3">
            <a:extLst>
              <a:ext uri="{FF2B5EF4-FFF2-40B4-BE49-F238E27FC236}">
                <a16:creationId xmlns:a16="http://schemas.microsoft.com/office/drawing/2014/main" id="{5A1A30A0-A72A-4F22-958E-A438BE0143CB}"/>
              </a:ext>
            </a:extLst>
          </p:cNvPr>
          <p:cNvCxnSpPr/>
          <p:nvPr/>
        </p:nvCxnSpPr>
        <p:spPr>
          <a:xfrm>
            <a:off x="5867400" y="1876425"/>
            <a:ext cx="1981200" cy="23145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1331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491098-9FDA-4408-A528-0A32C62231F2}"/>
              </a:ext>
            </a:extLst>
          </p:cNvPr>
          <p:cNvSpPr/>
          <p:nvPr/>
        </p:nvSpPr>
        <p:spPr>
          <a:xfrm>
            <a:off x="304800" y="209938"/>
            <a:ext cx="8534401" cy="556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D8C05F6E-B4B7-4F5F-B88F-05F7BD3FB764}"/>
              </a:ext>
            </a:extLst>
          </p:cNvPr>
          <p:cNvSpPr txBox="1">
            <a:spLocks noChangeArrowheads="1"/>
          </p:cNvSpPr>
          <p:nvPr/>
        </p:nvSpPr>
        <p:spPr bwMode="auto">
          <a:xfrm>
            <a:off x="4038600" y="304800"/>
            <a:ext cx="3429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Money damages inadequate?</a:t>
            </a:r>
          </a:p>
        </p:txBody>
      </p:sp>
      <p:sp>
        <p:nvSpPr>
          <p:cNvPr id="2051" name="Line 5">
            <a:extLst>
              <a:ext uri="{FF2B5EF4-FFF2-40B4-BE49-F238E27FC236}">
                <a16:creationId xmlns:a16="http://schemas.microsoft.com/office/drawing/2014/main" id="{81C3BDCF-6DB2-4390-9AA5-514372046EBF}"/>
              </a:ext>
            </a:extLst>
          </p:cNvPr>
          <p:cNvSpPr>
            <a:spLocks noChangeShapeType="1"/>
          </p:cNvSpPr>
          <p:nvPr/>
        </p:nvSpPr>
        <p:spPr bwMode="auto">
          <a:xfrm flipH="1">
            <a:off x="4741863" y="7620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8">
            <a:extLst>
              <a:ext uri="{FF2B5EF4-FFF2-40B4-BE49-F238E27FC236}">
                <a16:creationId xmlns:a16="http://schemas.microsoft.com/office/drawing/2014/main" id="{18016597-9440-4A68-9189-50343141C3DC}"/>
              </a:ext>
            </a:extLst>
          </p:cNvPr>
          <p:cNvSpPr>
            <a:spLocks noChangeShapeType="1"/>
          </p:cNvSpPr>
          <p:nvPr/>
        </p:nvSpPr>
        <p:spPr bwMode="auto">
          <a:xfrm>
            <a:off x="5675313" y="7620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10">
            <a:extLst>
              <a:ext uri="{FF2B5EF4-FFF2-40B4-BE49-F238E27FC236}">
                <a16:creationId xmlns:a16="http://schemas.microsoft.com/office/drawing/2014/main" id="{6F1500D9-9998-491B-84B2-A1BF93CA7A23}"/>
              </a:ext>
            </a:extLst>
          </p:cNvPr>
          <p:cNvSpPr txBox="1">
            <a:spLocks noChangeArrowheads="1"/>
          </p:cNvSpPr>
          <p:nvPr/>
        </p:nvSpPr>
        <p:spPr bwMode="auto">
          <a:xfrm>
            <a:off x="4176713" y="728663"/>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Yes</a:t>
            </a:r>
          </a:p>
        </p:txBody>
      </p:sp>
      <p:sp>
        <p:nvSpPr>
          <p:cNvPr id="2054" name="Text Box 11">
            <a:extLst>
              <a:ext uri="{FF2B5EF4-FFF2-40B4-BE49-F238E27FC236}">
                <a16:creationId xmlns:a16="http://schemas.microsoft.com/office/drawing/2014/main" id="{E4973BEE-0385-49DB-B37E-8CA44BA09823}"/>
              </a:ext>
            </a:extLst>
          </p:cNvPr>
          <p:cNvSpPr txBox="1">
            <a:spLocks noChangeArrowheads="1"/>
          </p:cNvSpPr>
          <p:nvPr/>
        </p:nvSpPr>
        <p:spPr bwMode="auto">
          <a:xfrm>
            <a:off x="6324600" y="68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55" name="Text Box 12">
            <a:extLst>
              <a:ext uri="{FF2B5EF4-FFF2-40B4-BE49-F238E27FC236}">
                <a16:creationId xmlns:a16="http://schemas.microsoft.com/office/drawing/2014/main" id="{CFBB8BDC-808C-4068-B935-46EDC9D07F35}"/>
              </a:ext>
            </a:extLst>
          </p:cNvPr>
          <p:cNvSpPr txBox="1">
            <a:spLocks noChangeArrowheads="1"/>
          </p:cNvSpPr>
          <p:nvPr/>
        </p:nvSpPr>
        <p:spPr bwMode="auto">
          <a:xfrm>
            <a:off x="6223000" y="1587500"/>
            <a:ext cx="2819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56" name="Text Box 26">
            <a:extLst>
              <a:ext uri="{FF2B5EF4-FFF2-40B4-BE49-F238E27FC236}">
                <a16:creationId xmlns:a16="http://schemas.microsoft.com/office/drawing/2014/main" id="{6421AC71-1494-48C9-A478-7A7E4D16CCF6}"/>
              </a:ext>
            </a:extLst>
          </p:cNvPr>
          <p:cNvSpPr txBox="1">
            <a:spLocks noChangeArrowheads="1"/>
          </p:cNvSpPr>
          <p:nvPr/>
        </p:nvSpPr>
        <p:spPr bwMode="auto">
          <a:xfrm>
            <a:off x="1420813" y="1500188"/>
            <a:ext cx="43434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Excessive cost to defendant or courts?</a:t>
            </a:r>
          </a:p>
        </p:txBody>
      </p:sp>
      <p:sp>
        <p:nvSpPr>
          <p:cNvPr id="2057" name="Line 28">
            <a:extLst>
              <a:ext uri="{FF2B5EF4-FFF2-40B4-BE49-F238E27FC236}">
                <a16:creationId xmlns:a16="http://schemas.microsoft.com/office/drawing/2014/main" id="{03D141AB-E318-42CF-9D4F-5075E3A27BF8}"/>
              </a:ext>
            </a:extLst>
          </p:cNvPr>
          <p:cNvSpPr>
            <a:spLocks noChangeShapeType="1"/>
          </p:cNvSpPr>
          <p:nvPr/>
        </p:nvSpPr>
        <p:spPr bwMode="auto">
          <a:xfrm flipH="1">
            <a:off x="2449513"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9">
            <a:extLst>
              <a:ext uri="{FF2B5EF4-FFF2-40B4-BE49-F238E27FC236}">
                <a16:creationId xmlns:a16="http://schemas.microsoft.com/office/drawing/2014/main" id="{61415313-D9D6-4DB4-AE9E-73F403B3A8FA}"/>
              </a:ext>
            </a:extLst>
          </p:cNvPr>
          <p:cNvSpPr>
            <a:spLocks noChangeShapeType="1"/>
          </p:cNvSpPr>
          <p:nvPr/>
        </p:nvSpPr>
        <p:spPr bwMode="auto">
          <a:xfrm>
            <a:off x="3176588" y="2057400"/>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30">
            <a:extLst>
              <a:ext uri="{FF2B5EF4-FFF2-40B4-BE49-F238E27FC236}">
                <a16:creationId xmlns:a16="http://schemas.microsoft.com/office/drawing/2014/main" id="{A3F9D815-5F01-457E-96B6-241DA4AA144E}"/>
              </a:ext>
            </a:extLst>
          </p:cNvPr>
          <p:cNvSpPr txBox="1">
            <a:spLocks noChangeArrowheads="1"/>
          </p:cNvSpPr>
          <p:nvPr/>
        </p:nvSpPr>
        <p:spPr bwMode="auto">
          <a:xfrm>
            <a:off x="3763963" y="205422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0" name="Text Box 31">
            <a:extLst>
              <a:ext uri="{FF2B5EF4-FFF2-40B4-BE49-F238E27FC236}">
                <a16:creationId xmlns:a16="http://schemas.microsoft.com/office/drawing/2014/main" id="{8F843DB3-6211-414F-A6E6-87C9AE492479}"/>
              </a:ext>
            </a:extLst>
          </p:cNvPr>
          <p:cNvSpPr txBox="1">
            <a:spLocks noChangeArrowheads="1"/>
          </p:cNvSpPr>
          <p:nvPr/>
        </p:nvSpPr>
        <p:spPr bwMode="auto">
          <a:xfrm>
            <a:off x="2297113"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1" name="Text Box 32">
            <a:extLst>
              <a:ext uri="{FF2B5EF4-FFF2-40B4-BE49-F238E27FC236}">
                <a16:creationId xmlns:a16="http://schemas.microsoft.com/office/drawing/2014/main" id="{1FF4602A-E35B-4C40-BAAF-2FDBA18323E9}"/>
              </a:ext>
            </a:extLst>
          </p:cNvPr>
          <p:cNvSpPr txBox="1">
            <a:spLocks noChangeArrowheads="1"/>
          </p:cNvSpPr>
          <p:nvPr/>
        </p:nvSpPr>
        <p:spPr bwMode="auto">
          <a:xfrm>
            <a:off x="457200" y="4800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2062" name="Text Box 33">
            <a:extLst>
              <a:ext uri="{FF2B5EF4-FFF2-40B4-BE49-F238E27FC236}">
                <a16:creationId xmlns:a16="http://schemas.microsoft.com/office/drawing/2014/main" id="{099C9650-7EDF-4A71-99C8-0B4171A8A3B1}"/>
              </a:ext>
            </a:extLst>
          </p:cNvPr>
          <p:cNvSpPr txBox="1">
            <a:spLocks noChangeArrowheads="1"/>
          </p:cNvSpPr>
          <p:nvPr/>
        </p:nvSpPr>
        <p:spPr bwMode="auto">
          <a:xfrm>
            <a:off x="419100" y="2663825"/>
            <a:ext cx="29718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Against public interest?</a:t>
            </a:r>
          </a:p>
        </p:txBody>
      </p:sp>
      <p:sp>
        <p:nvSpPr>
          <p:cNvPr id="2063" name="Line 35">
            <a:extLst>
              <a:ext uri="{FF2B5EF4-FFF2-40B4-BE49-F238E27FC236}">
                <a16:creationId xmlns:a16="http://schemas.microsoft.com/office/drawing/2014/main" id="{9AF5077E-D0E8-4302-93AA-E04651D7C53F}"/>
              </a:ext>
            </a:extLst>
          </p:cNvPr>
          <p:cNvSpPr>
            <a:spLocks noChangeShapeType="1"/>
          </p:cNvSpPr>
          <p:nvPr/>
        </p:nvSpPr>
        <p:spPr bwMode="auto">
          <a:xfrm flipH="1">
            <a:off x="1033463" y="3240088"/>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Line 36">
            <a:extLst>
              <a:ext uri="{FF2B5EF4-FFF2-40B4-BE49-F238E27FC236}">
                <a16:creationId xmlns:a16="http://schemas.microsoft.com/office/drawing/2014/main" id="{F67AD4E2-C0AB-4CF5-9908-D3C3B13316EB}"/>
              </a:ext>
            </a:extLst>
          </p:cNvPr>
          <p:cNvSpPr>
            <a:spLocks noChangeShapeType="1"/>
          </p:cNvSpPr>
          <p:nvPr/>
        </p:nvSpPr>
        <p:spPr bwMode="auto">
          <a:xfrm>
            <a:off x="1947863" y="3240088"/>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Text Box 37">
            <a:extLst>
              <a:ext uri="{FF2B5EF4-FFF2-40B4-BE49-F238E27FC236}">
                <a16:creationId xmlns:a16="http://schemas.microsoft.com/office/drawing/2014/main" id="{C46D6E4D-E245-4382-9CAC-88C2514F8FDE}"/>
              </a:ext>
            </a:extLst>
          </p:cNvPr>
          <p:cNvSpPr txBox="1">
            <a:spLocks noChangeArrowheads="1"/>
          </p:cNvSpPr>
          <p:nvPr/>
        </p:nvSpPr>
        <p:spPr bwMode="auto">
          <a:xfrm>
            <a:off x="2297113" y="313055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6" name="Text Box 38">
            <a:extLst>
              <a:ext uri="{FF2B5EF4-FFF2-40B4-BE49-F238E27FC236}">
                <a16:creationId xmlns:a16="http://schemas.microsoft.com/office/drawing/2014/main" id="{0974CB35-3F15-4FF8-83DE-D85DA3468F77}"/>
              </a:ext>
            </a:extLst>
          </p:cNvPr>
          <p:cNvSpPr txBox="1">
            <a:spLocks noChangeArrowheads="1"/>
          </p:cNvSpPr>
          <p:nvPr/>
        </p:nvSpPr>
        <p:spPr bwMode="auto">
          <a:xfrm>
            <a:off x="766763" y="322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7" name="Text Box 12">
            <a:extLst>
              <a:ext uri="{FF2B5EF4-FFF2-40B4-BE49-F238E27FC236}">
                <a16:creationId xmlns:a16="http://schemas.microsoft.com/office/drawing/2014/main" id="{8176E4DE-3D87-47B8-A530-50C43B70EF1F}"/>
              </a:ext>
            </a:extLst>
          </p:cNvPr>
          <p:cNvSpPr txBox="1">
            <a:spLocks noChangeArrowheads="1"/>
          </p:cNvSpPr>
          <p:nvPr/>
        </p:nvSpPr>
        <p:spPr bwMode="auto">
          <a:xfrm>
            <a:off x="3800475" y="2674938"/>
            <a:ext cx="2819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No specific performance</a:t>
            </a:r>
          </a:p>
        </p:txBody>
      </p:sp>
      <p:sp>
        <p:nvSpPr>
          <p:cNvPr id="2068" name="Text Box 12">
            <a:extLst>
              <a:ext uri="{FF2B5EF4-FFF2-40B4-BE49-F238E27FC236}">
                <a16:creationId xmlns:a16="http://schemas.microsoft.com/office/drawing/2014/main" id="{8ADA20CC-15CD-42C0-B896-94A9304BFA12}"/>
              </a:ext>
            </a:extLst>
          </p:cNvPr>
          <p:cNvSpPr txBox="1">
            <a:spLocks noChangeArrowheads="1"/>
          </p:cNvSpPr>
          <p:nvPr/>
        </p:nvSpPr>
        <p:spPr bwMode="auto">
          <a:xfrm>
            <a:off x="276701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9" name="Text Box 12">
            <a:extLst>
              <a:ext uri="{FF2B5EF4-FFF2-40B4-BE49-F238E27FC236}">
                <a16:creationId xmlns:a16="http://schemas.microsoft.com/office/drawing/2014/main" id="{8671AA7C-4015-4B88-BEA3-F9A39153F3A0}"/>
              </a:ext>
            </a:extLst>
          </p:cNvPr>
          <p:cNvSpPr txBox="1">
            <a:spLocks noChangeArrowheads="1"/>
          </p:cNvSpPr>
          <p:nvPr/>
        </p:nvSpPr>
        <p:spPr bwMode="auto">
          <a:xfrm>
            <a:off x="4286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specific performance</a:t>
            </a:r>
          </a:p>
        </p:txBody>
      </p:sp>
      <p:sp>
        <p:nvSpPr>
          <p:cNvPr id="5" name="TextBox 4">
            <a:extLst>
              <a:ext uri="{FF2B5EF4-FFF2-40B4-BE49-F238E27FC236}">
                <a16:creationId xmlns:a16="http://schemas.microsoft.com/office/drawing/2014/main" id="{A1A18DAB-D605-4675-806D-D506AE6DBEE9}"/>
              </a:ext>
            </a:extLst>
          </p:cNvPr>
          <p:cNvSpPr txBox="1"/>
          <p:nvPr/>
        </p:nvSpPr>
        <p:spPr>
          <a:xfrm>
            <a:off x="4648201" y="4530636"/>
            <a:ext cx="4343400" cy="1200329"/>
          </a:xfrm>
          <a:prstGeom prst="rect">
            <a:avLst/>
          </a:prstGeom>
          <a:noFill/>
          <a:ln>
            <a:solidFill>
              <a:srgbClr val="FF0000"/>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Here the public interest in providing propane to the retail customers is manifest, while any supervision required will be far from onerous. </a:t>
            </a:r>
            <a:endParaRPr lang="en-US" dirty="0"/>
          </a:p>
        </p:txBody>
      </p:sp>
      <p:cxnSp>
        <p:nvCxnSpPr>
          <p:cNvPr id="7" name="Straight Arrow Connector 6">
            <a:extLst>
              <a:ext uri="{FF2B5EF4-FFF2-40B4-BE49-F238E27FC236}">
                <a16:creationId xmlns:a16="http://schemas.microsoft.com/office/drawing/2014/main" id="{187A9C61-E679-404C-A7A7-3D157B9E7C30}"/>
              </a:ext>
            </a:extLst>
          </p:cNvPr>
          <p:cNvCxnSpPr>
            <a:cxnSpLocks/>
          </p:cNvCxnSpPr>
          <p:nvPr/>
        </p:nvCxnSpPr>
        <p:spPr>
          <a:xfrm>
            <a:off x="3375739" y="2927350"/>
            <a:ext cx="3820398" cy="141605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5277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27FF7D0C-1111-4967-8A88-03D2128B0D6B}"/>
              </a:ext>
            </a:extLst>
          </p:cNvPr>
          <p:cNvSpPr>
            <a:spLocks noGrp="1" noChangeArrowheads="1"/>
          </p:cNvSpPr>
          <p:nvPr>
            <p:ph type="title"/>
          </p:nvPr>
        </p:nvSpPr>
        <p:spPr/>
        <p:txBody>
          <a:bodyPr/>
          <a:lstStyle/>
          <a:p>
            <a:r>
              <a:rPr lang="en-US" altLang="en-US" dirty="0"/>
              <a:t>Walgreen v. Sara Creek (1992) </a:t>
            </a:r>
          </a:p>
        </p:txBody>
      </p:sp>
      <p:sp>
        <p:nvSpPr>
          <p:cNvPr id="5123" name="Content Placeholder 2">
            <a:extLst>
              <a:ext uri="{FF2B5EF4-FFF2-40B4-BE49-F238E27FC236}">
                <a16:creationId xmlns:a16="http://schemas.microsoft.com/office/drawing/2014/main" id="{B6C2D174-6D16-43C1-A2B4-B0867B3D75EE}"/>
              </a:ext>
            </a:extLst>
          </p:cNvPr>
          <p:cNvSpPr>
            <a:spLocks noGrp="1" noChangeArrowheads="1"/>
          </p:cNvSpPr>
          <p:nvPr>
            <p:ph idx="1"/>
          </p:nvPr>
        </p:nvSpPr>
        <p:spPr/>
        <p:txBody>
          <a:bodyPr/>
          <a:lstStyle/>
          <a:p>
            <a:r>
              <a:rPr lang="en-US" altLang="en-US" sz="2200" dirty="0">
                <a:solidFill>
                  <a:srgbClr val="000000"/>
                </a:solidFill>
                <a:cs typeface="Times New Roman" panose="02020603050405020304" pitchFamily="18" charset="0"/>
              </a:rPr>
              <a:t>Walgreen operated a pharmacy in the Southgate Mall Milwaukee, beginning when it opened in 1951. </a:t>
            </a:r>
          </a:p>
          <a:p>
            <a:r>
              <a:rPr lang="en-US" altLang="en-US" sz="2200" dirty="0">
                <a:solidFill>
                  <a:srgbClr val="000000"/>
                </a:solidFill>
                <a:cs typeface="Times New Roman" panose="02020603050405020304" pitchFamily="18" charset="0"/>
              </a:rPr>
              <a:t>In the lease, the landlord, Sara Creek, promised not to lease space in the mall to anyone else who wanted to operate a pharmacy or a store containing a pharmacy. </a:t>
            </a:r>
          </a:p>
          <a:p>
            <a:r>
              <a:rPr lang="en-US" altLang="en-US" sz="2200" dirty="0">
                <a:solidFill>
                  <a:srgbClr val="000000"/>
                </a:solidFill>
                <a:cs typeface="Times New Roman" panose="02020603050405020304" pitchFamily="18" charset="0"/>
              </a:rPr>
              <a:t>In 1990, Sara Creek told Walgreen that it was going to buy out the anchor tenant and put Phar–</a:t>
            </a:r>
            <a:r>
              <a:rPr lang="en-US" altLang="en-US" sz="2200" dirty="0" err="1">
                <a:solidFill>
                  <a:srgbClr val="000000"/>
                </a:solidFill>
                <a:cs typeface="Times New Roman" panose="02020603050405020304" pitchFamily="18" charset="0"/>
              </a:rPr>
              <a:t>Mor</a:t>
            </a:r>
            <a:r>
              <a:rPr lang="en-US" altLang="en-US" sz="2200" dirty="0">
                <a:solidFill>
                  <a:srgbClr val="000000"/>
                </a:solidFill>
                <a:cs typeface="Times New Roman" panose="02020603050405020304" pitchFamily="18" charset="0"/>
              </a:rPr>
              <a:t> “deep discount” chain in its place.</a:t>
            </a:r>
          </a:p>
          <a:p>
            <a:pPr lvl="1"/>
            <a:r>
              <a:rPr lang="en-US" altLang="en-US" sz="2200" dirty="0">
                <a:solidFill>
                  <a:srgbClr val="000000"/>
                </a:solidFill>
                <a:cs typeface="Times New Roman" panose="02020603050405020304" pitchFamily="18" charset="0"/>
              </a:rPr>
              <a:t>Phar–</a:t>
            </a:r>
            <a:r>
              <a:rPr lang="en-US" altLang="en-US" sz="2200" dirty="0" err="1">
                <a:solidFill>
                  <a:srgbClr val="000000"/>
                </a:solidFill>
                <a:cs typeface="Times New Roman" panose="02020603050405020304" pitchFamily="18" charset="0"/>
              </a:rPr>
              <a:t>Mor’s</a:t>
            </a:r>
            <a:r>
              <a:rPr lang="en-US" altLang="en-US" sz="2200" dirty="0">
                <a:solidFill>
                  <a:srgbClr val="000000"/>
                </a:solidFill>
                <a:cs typeface="Times New Roman" panose="02020603050405020304" pitchFamily="18" charset="0"/>
              </a:rPr>
              <a:t> store would occupy 100,000 square feet, of which 12,000 would be occupied by a pharmacy the same size as Walgreen’s. </a:t>
            </a:r>
          </a:p>
          <a:p>
            <a:pPr lvl="1"/>
            <a:r>
              <a:rPr lang="en-US" altLang="en-US" sz="2200" dirty="0">
                <a:solidFill>
                  <a:srgbClr val="000000"/>
                </a:solidFill>
                <a:cs typeface="Times New Roman" panose="02020603050405020304" pitchFamily="18" charset="0"/>
              </a:rPr>
              <a:t>The entrances to the two stores would be within a couple of hundred feet of each other.</a:t>
            </a:r>
          </a:p>
          <a:p>
            <a:endParaRPr lang="en-US" altLang="en-US" sz="1800" dirty="0">
              <a:solidFill>
                <a:srgbClr val="000000"/>
              </a:solidFill>
              <a:latin typeface="Verdana" panose="020B0604030504040204" pitchFamily="34" charset="0"/>
              <a:cs typeface="Times New Roman" panose="02020603050405020304" pitchFamily="18" charset="0"/>
            </a:endParaRPr>
          </a:p>
          <a:p>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2EA49D3E-90E3-4763-B0D9-B563121663C3}"/>
              </a:ext>
            </a:extLst>
          </p:cNvPr>
          <p:cNvSpPr>
            <a:spLocks noGrp="1" noChangeArrowheads="1"/>
          </p:cNvSpPr>
          <p:nvPr>
            <p:ph type="title"/>
          </p:nvPr>
        </p:nvSpPr>
        <p:spPr/>
        <p:txBody>
          <a:bodyPr/>
          <a:lstStyle/>
          <a:p>
            <a:r>
              <a:rPr lang="en-US" altLang="en-US"/>
              <a:t>Money Damages Inadequate?</a:t>
            </a:r>
          </a:p>
        </p:txBody>
      </p:sp>
      <p:sp>
        <p:nvSpPr>
          <p:cNvPr id="7171" name="Content Placeholder 2">
            <a:extLst>
              <a:ext uri="{FF2B5EF4-FFF2-40B4-BE49-F238E27FC236}">
                <a16:creationId xmlns:a16="http://schemas.microsoft.com/office/drawing/2014/main" id="{C957ED1D-E979-433A-8F23-B5C530AF3C35}"/>
              </a:ext>
            </a:extLst>
          </p:cNvPr>
          <p:cNvSpPr>
            <a:spLocks noGrp="1" noChangeArrowheads="1"/>
          </p:cNvSpPr>
          <p:nvPr>
            <p:ph idx="1"/>
          </p:nvPr>
        </p:nvSpPr>
        <p:spPr/>
        <p:txBody>
          <a:bodyPr/>
          <a:lstStyle/>
          <a:p>
            <a:r>
              <a:rPr lang="en-US" altLang="en-US" sz="2400" dirty="0">
                <a:solidFill>
                  <a:srgbClr val="000000"/>
                </a:solidFill>
                <a:cs typeface="Times New Roman" panose="02020603050405020304" pitchFamily="18" charset="0"/>
              </a:rPr>
              <a:t>Walgreen sued for breach of contract and asked for an injunction—specific performance--against Sara Creek’s letting the anchor premises to Phar–Mor. </a:t>
            </a:r>
          </a:p>
          <a:p>
            <a:r>
              <a:rPr lang="en-US" altLang="en-US" sz="2400" dirty="0">
                <a:solidFill>
                  <a:srgbClr val="000000"/>
                </a:solidFill>
                <a:cs typeface="Times New Roman" panose="02020603050405020304" pitchFamily="18" charset="0"/>
              </a:rPr>
              <a:t>Sara Creek argued that Walgreen had failed to show that money damages were inadequate. </a:t>
            </a:r>
          </a:p>
          <a:p>
            <a:r>
              <a:rPr lang="en-US" altLang="en-US" sz="2400" dirty="0">
                <a:solidFill>
                  <a:srgbClr val="000000"/>
                </a:solidFill>
                <a:cs typeface="Times New Roman" panose="02020603050405020304" pitchFamily="18" charset="0"/>
              </a:rPr>
              <a:t>Walgreen argued that damages would be very difficult to compute because they included intangibles such as loss of goodwill.</a:t>
            </a:r>
            <a:endParaRPr lang="en-US" altLang="en-US" sz="2400" dirty="0">
              <a:cs typeface="Times New Roman" panose="02020603050405020304" pitchFamily="18" charset="0"/>
            </a:endParaRPr>
          </a:p>
          <a:p>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FC91680-F585-4B67-941F-359C4D714B3B}"/>
              </a:ext>
            </a:extLst>
          </p:cNvPr>
          <p:cNvSpPr>
            <a:spLocks noGrp="1" noChangeArrowheads="1"/>
          </p:cNvSpPr>
          <p:nvPr>
            <p:ph type="title"/>
          </p:nvPr>
        </p:nvSpPr>
        <p:spPr/>
        <p:txBody>
          <a:bodyPr/>
          <a:lstStyle/>
          <a:p>
            <a:r>
              <a:rPr lang="en-US" altLang="en-US" dirty="0"/>
              <a:t>Inadequate?</a:t>
            </a:r>
          </a:p>
        </p:txBody>
      </p:sp>
      <p:sp>
        <p:nvSpPr>
          <p:cNvPr id="9219" name="Content Placeholder 2">
            <a:extLst>
              <a:ext uri="{FF2B5EF4-FFF2-40B4-BE49-F238E27FC236}">
                <a16:creationId xmlns:a16="http://schemas.microsoft.com/office/drawing/2014/main" id="{F9155DED-5663-444D-AD12-9B113199CC93}"/>
              </a:ext>
            </a:extLst>
          </p:cNvPr>
          <p:cNvSpPr>
            <a:spLocks noGrp="1" noChangeArrowheads="1"/>
          </p:cNvSpPr>
          <p:nvPr>
            <p:ph idx="1"/>
          </p:nvPr>
        </p:nvSpPr>
        <p:spPr/>
        <p:txBody>
          <a:bodyPr/>
          <a:lstStyle/>
          <a:p>
            <a:r>
              <a:rPr lang="en-US" altLang="en-US" sz="2200" dirty="0">
                <a:ea typeface="Calibri" panose="020F0502020204030204" pitchFamily="34" charset="0"/>
                <a:cs typeface="Times New Roman" panose="02020603050405020304" pitchFamily="18" charset="0"/>
              </a:rPr>
              <a:t>Reduced profits would be difficult to calculate.</a:t>
            </a:r>
          </a:p>
          <a:p>
            <a:pPr lvl="1"/>
            <a:r>
              <a:rPr lang="en-US" altLang="en-US" sz="2200" dirty="0">
                <a:ea typeface="Calibri" panose="020F0502020204030204" pitchFamily="34" charset="0"/>
                <a:cs typeface="Times New Roman" panose="02020603050405020304" pitchFamily="18" charset="0"/>
              </a:rPr>
              <a:t>“Walgreen would have had to project its sales revenues and costs over the next ten years, and then project the impact on those figures of Phar–</a:t>
            </a:r>
            <a:r>
              <a:rPr lang="en-US" altLang="en-US" sz="2200" dirty="0" err="1">
                <a:ea typeface="Calibri" panose="020F0502020204030204" pitchFamily="34" charset="0"/>
                <a:cs typeface="Times New Roman" panose="02020603050405020304" pitchFamily="18" charset="0"/>
              </a:rPr>
              <a:t>Mor’s</a:t>
            </a:r>
            <a:r>
              <a:rPr lang="en-US" altLang="en-US" sz="2200" dirty="0">
                <a:ea typeface="Calibri" panose="020F0502020204030204" pitchFamily="34" charset="0"/>
                <a:cs typeface="Times New Roman" panose="02020603050405020304" pitchFamily="18" charset="0"/>
              </a:rPr>
              <a:t> competition, and then discount that impact to present value.”</a:t>
            </a:r>
          </a:p>
          <a:p>
            <a:pPr lvl="1"/>
            <a:r>
              <a:rPr lang="en-US" altLang="en-US" sz="2200" dirty="0">
                <a:ea typeface="Calibri" panose="020F0502020204030204" pitchFamily="34" charset="0"/>
                <a:cs typeface="Times New Roman" panose="02020603050405020304" pitchFamily="18" charset="0"/>
              </a:rPr>
              <a:t>“Sara Creek presented evidence of what happened (very little) to Walgreen when Phar–</a:t>
            </a:r>
            <a:r>
              <a:rPr lang="en-US" altLang="en-US" sz="2200" dirty="0" err="1">
                <a:ea typeface="Calibri" panose="020F0502020204030204" pitchFamily="34" charset="0"/>
                <a:cs typeface="Times New Roman" panose="02020603050405020304" pitchFamily="18" charset="0"/>
              </a:rPr>
              <a:t>Mor</a:t>
            </a:r>
            <a:r>
              <a:rPr lang="en-US" altLang="en-US" sz="2200" dirty="0">
                <a:ea typeface="Calibri" panose="020F0502020204030204" pitchFamily="34" charset="0"/>
                <a:cs typeface="Times New Roman" panose="02020603050405020304" pitchFamily="18" charset="0"/>
              </a:rPr>
              <a:t> moved into other shopping malls in which Walgreen has a pharmacy, and it was on the right track in putting in comparative evidence. But there was a serious question whether the other malls were actually comparable to the Southgate Mall.”</a:t>
            </a:r>
          </a:p>
          <a:p>
            <a:pPr lvl="1"/>
            <a:endParaRPr lang="en-US" altLang="en-US" sz="2200" dirty="0">
              <a:ea typeface="Calibri" panose="020F0502020204030204" pitchFamily="34"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F050-4BF5-45E9-9CC0-DEFF7908DFC0}"/>
              </a:ext>
            </a:extLst>
          </p:cNvPr>
          <p:cNvSpPr>
            <a:spLocks noGrp="1"/>
          </p:cNvSpPr>
          <p:nvPr>
            <p:ph type="title"/>
          </p:nvPr>
        </p:nvSpPr>
        <p:spPr/>
        <p:txBody>
          <a:bodyPr/>
          <a:lstStyle/>
          <a:p>
            <a:r>
              <a:rPr lang="en-US" dirty="0"/>
              <a:t>Mason’s House</a:t>
            </a:r>
          </a:p>
        </p:txBody>
      </p:sp>
      <p:sp>
        <p:nvSpPr>
          <p:cNvPr id="3" name="Content Placeholder 2">
            <a:extLst>
              <a:ext uri="{FF2B5EF4-FFF2-40B4-BE49-F238E27FC236}">
                <a16:creationId xmlns:a16="http://schemas.microsoft.com/office/drawing/2014/main" id="{57AA14AA-B598-4DDC-9EA8-B6519DA3FF1B}"/>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Mason hired Fly-By-Night contractors to build a house.  When Fly-By-Night completes the house, Mason discovers a number of serious defects. If the house had been completed as promised, it would have had a market value of $1,000,000.  As is, it has a market value of $800,000.  It would cost $400,000 to fix the defects that account for this reduction in value.  The resulting house would have a market value of $1,000,000.   </a:t>
            </a:r>
          </a:p>
          <a:p>
            <a:r>
              <a:rPr lang="en-US" sz="2400" dirty="0">
                <a:effectLst/>
                <a:ea typeface="Times New Roman" panose="02020603050405020304" pitchFamily="18" charset="0"/>
                <a:cs typeface="Verdana" panose="020B0604030504040204" pitchFamily="34" charset="0"/>
              </a:rPr>
              <a:t>Mason sues for specific performance.  </a:t>
            </a:r>
          </a:p>
          <a:p>
            <a:r>
              <a:rPr lang="en-US" sz="2400" dirty="0">
                <a:ea typeface="Times New Roman" panose="02020603050405020304" pitchFamily="18" charset="0"/>
              </a:rPr>
              <a:t>Can Mason get specific performance?</a:t>
            </a:r>
          </a:p>
          <a:p>
            <a:r>
              <a:rPr lang="en-US" sz="2400" dirty="0">
                <a:effectLst/>
                <a:ea typeface="Times New Roman" panose="02020603050405020304" pitchFamily="18" charset="0"/>
              </a:rPr>
              <a:t>(a) Yes</a:t>
            </a:r>
          </a:p>
          <a:p>
            <a:r>
              <a:rPr lang="en-US" sz="2400" dirty="0">
                <a:ea typeface="Times New Roman" panose="02020603050405020304" pitchFamily="18" charset="0"/>
              </a:rPr>
              <a:t>(b) No</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3121296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F6B5B-84F3-FBD9-2F2F-13217AF95CB1}"/>
              </a:ext>
            </a:extLst>
          </p:cNvPr>
          <p:cNvSpPr>
            <a:spLocks noGrp="1"/>
          </p:cNvSpPr>
          <p:nvPr>
            <p:ph type="title"/>
          </p:nvPr>
        </p:nvSpPr>
        <p:spPr/>
        <p:txBody>
          <a:bodyPr/>
          <a:lstStyle/>
          <a:p>
            <a:r>
              <a:rPr lang="en-US" dirty="0"/>
              <a:t>Comparisons of Value</a:t>
            </a:r>
          </a:p>
        </p:txBody>
      </p:sp>
      <p:sp>
        <p:nvSpPr>
          <p:cNvPr id="3" name="Content Placeholder 2">
            <a:extLst>
              <a:ext uri="{FF2B5EF4-FFF2-40B4-BE49-F238E27FC236}">
                <a16:creationId xmlns:a16="http://schemas.microsoft.com/office/drawing/2014/main" id="{B15B66B8-50FA-6C5A-3DE6-A52661070A2E}"/>
              </a:ext>
            </a:extLst>
          </p:cNvPr>
          <p:cNvSpPr>
            <a:spLocks noGrp="1"/>
          </p:cNvSpPr>
          <p:nvPr>
            <p:ph idx="1"/>
          </p:nvPr>
        </p:nvSpPr>
        <p:spPr/>
        <p:txBody>
          <a:bodyPr/>
          <a:lstStyle/>
          <a:p>
            <a:r>
              <a:rPr lang="en-US" dirty="0"/>
              <a:t>Mitigation</a:t>
            </a:r>
          </a:p>
          <a:p>
            <a:r>
              <a:rPr lang="en-US" dirty="0"/>
              <a:t>Foreseeability</a:t>
            </a:r>
          </a:p>
          <a:p>
            <a:r>
              <a:rPr lang="en-US" dirty="0"/>
              <a:t>Liquidated damages</a:t>
            </a:r>
          </a:p>
          <a:p>
            <a:r>
              <a:rPr lang="en-US" dirty="0"/>
              <a:t>Specific performance</a:t>
            </a:r>
          </a:p>
        </p:txBody>
      </p:sp>
    </p:spTree>
    <p:extLst>
      <p:ext uri="{BB962C8B-B14F-4D97-AF65-F5344CB8AC3E}">
        <p14:creationId xmlns:p14="http://schemas.microsoft.com/office/powerpoint/2010/main" val="69590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93ADE-AA7D-7501-8EAD-935BAEC40246}"/>
              </a:ext>
            </a:extLst>
          </p:cNvPr>
          <p:cNvSpPr>
            <a:spLocks noGrp="1"/>
          </p:cNvSpPr>
          <p:nvPr>
            <p:ph type="title"/>
          </p:nvPr>
        </p:nvSpPr>
        <p:spPr/>
        <p:txBody>
          <a:bodyPr/>
          <a:lstStyle/>
          <a:p>
            <a:r>
              <a:rPr lang="en-US" dirty="0"/>
              <a:t>The </a:t>
            </a:r>
            <a:r>
              <a:rPr lang="en-US" dirty="0" err="1"/>
              <a:t>Undeeded</a:t>
            </a:r>
            <a:r>
              <a:rPr lang="en-US" dirty="0"/>
              <a:t> Property </a:t>
            </a:r>
          </a:p>
        </p:txBody>
      </p:sp>
      <p:sp>
        <p:nvSpPr>
          <p:cNvPr id="3" name="Content Placeholder 2">
            <a:extLst>
              <a:ext uri="{FF2B5EF4-FFF2-40B4-BE49-F238E27FC236}">
                <a16:creationId xmlns:a16="http://schemas.microsoft.com/office/drawing/2014/main" id="{E63090E9-5C47-7C31-9A5E-583E8AA0B9F4}"/>
              </a:ext>
            </a:extLst>
          </p:cNvPr>
          <p:cNvSpPr>
            <a:spLocks noGrp="1"/>
          </p:cNvSpPr>
          <p:nvPr>
            <p:ph idx="1"/>
          </p:nvPr>
        </p:nvSpPr>
        <p:spPr>
          <a:xfrm>
            <a:off x="381000" y="1295400"/>
            <a:ext cx="8229600" cy="4530725"/>
          </a:xfrm>
        </p:spPr>
        <p:txBody>
          <a:bodyPr/>
          <a:lstStyle/>
          <a:p>
            <a:r>
              <a:rPr lang="en-US" sz="2600" b="0" i="0" dirty="0">
                <a:solidFill>
                  <a:srgbClr val="000000"/>
                </a:solidFill>
                <a:effectLst/>
              </a:rPr>
              <a:t>On July 24, 1959 Mrs. Baker died. Mr. Baker, who was blind and 86 years old, could not be left alone, so the </a:t>
            </a:r>
            <a:r>
              <a:rPr lang="en-US" sz="2600" b="0" i="0" dirty="0" err="1">
                <a:solidFill>
                  <a:srgbClr val="000000"/>
                </a:solidFill>
                <a:effectLst/>
              </a:rPr>
              <a:t>Hendersons</a:t>
            </a:r>
            <a:r>
              <a:rPr lang="en-US" sz="2600" b="0" i="0" dirty="0">
                <a:solidFill>
                  <a:srgbClr val="000000"/>
                </a:solidFill>
                <a:effectLst/>
              </a:rPr>
              <a:t> moved into the Baker home. On August 11, 1959, </a:t>
            </a:r>
            <a:r>
              <a:rPr lang="en-US" sz="2600" dirty="0">
                <a:solidFill>
                  <a:srgbClr val="000000"/>
                </a:solidFill>
              </a:rPr>
              <a:t>Baker and the </a:t>
            </a:r>
            <a:r>
              <a:rPr lang="en-US" sz="2600" dirty="0" err="1">
                <a:solidFill>
                  <a:srgbClr val="000000"/>
                </a:solidFill>
              </a:rPr>
              <a:t>Hendersons</a:t>
            </a:r>
            <a:r>
              <a:rPr lang="en-US" sz="2600" dirty="0">
                <a:solidFill>
                  <a:srgbClr val="000000"/>
                </a:solidFill>
              </a:rPr>
              <a:t> executed a contract under which Baker would deed his house to them in exchange for their care of him. </a:t>
            </a:r>
            <a:r>
              <a:rPr lang="en-US" sz="2600" b="0" i="0" dirty="0">
                <a:solidFill>
                  <a:srgbClr val="000000"/>
                </a:solidFill>
                <a:effectLst/>
              </a:rPr>
              <a:t>18 days after the execution of this agreement, Baker died without deeding the property to the Bakers. </a:t>
            </a:r>
          </a:p>
          <a:p>
            <a:r>
              <a:rPr lang="en-US" sz="2600" dirty="0">
                <a:solidFill>
                  <a:srgbClr val="000000"/>
                </a:solidFill>
              </a:rPr>
              <a:t>Should the court order the execution of the deed?</a:t>
            </a:r>
          </a:p>
          <a:p>
            <a:r>
              <a:rPr lang="en-US" sz="2600" dirty="0">
                <a:solidFill>
                  <a:srgbClr val="000000"/>
                </a:solidFill>
              </a:rPr>
              <a:t>(a) Yes</a:t>
            </a:r>
            <a:endParaRPr lang="en-US" sz="2600" b="0" i="0" dirty="0">
              <a:solidFill>
                <a:srgbClr val="000000"/>
              </a:solidFill>
              <a:effectLst/>
            </a:endParaRPr>
          </a:p>
          <a:p>
            <a:r>
              <a:rPr lang="en-US" b="0" i="0" dirty="0">
                <a:solidFill>
                  <a:srgbClr val="000000"/>
                </a:solidFill>
                <a:effectLst/>
              </a:rPr>
              <a:t>(b) No</a:t>
            </a:r>
          </a:p>
        </p:txBody>
      </p:sp>
    </p:spTree>
    <p:extLst>
      <p:ext uri="{BB962C8B-B14F-4D97-AF65-F5344CB8AC3E}">
        <p14:creationId xmlns:p14="http://schemas.microsoft.com/office/powerpoint/2010/main" val="1742206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81FE0-F3F9-41C2-9593-981690DD049C}"/>
              </a:ext>
            </a:extLst>
          </p:cNvPr>
          <p:cNvSpPr>
            <a:spLocks noGrp="1"/>
          </p:cNvSpPr>
          <p:nvPr>
            <p:ph type="title"/>
          </p:nvPr>
        </p:nvSpPr>
        <p:spPr/>
        <p:txBody>
          <a:bodyPr/>
          <a:lstStyle/>
          <a:p>
            <a:r>
              <a:rPr lang="en-US" dirty="0"/>
              <a:t>The Sign</a:t>
            </a:r>
          </a:p>
        </p:txBody>
      </p:sp>
      <p:sp>
        <p:nvSpPr>
          <p:cNvPr id="3" name="Content Placeholder 2">
            <a:extLst>
              <a:ext uri="{FF2B5EF4-FFF2-40B4-BE49-F238E27FC236}">
                <a16:creationId xmlns:a16="http://schemas.microsoft.com/office/drawing/2014/main" id="{C59A0E8B-49C3-4941-A64C-33C0981E1CCA}"/>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Michaels leases to Van Wagner advertising space on a building (cars exiting the Mid-Town tunnel into Manhattan could see the ads).  Shortly after entering the lease, Michaels decides to tear down the building and “cancels” the lease with Van Wagner.  This is a breach.  Van Wager sues for specific performance. The court will not grant specific performance. </a:t>
            </a:r>
          </a:p>
          <a:p>
            <a:r>
              <a:rPr lang="en-US" sz="2400" dirty="0">
                <a:ea typeface="Times New Roman" panose="02020603050405020304" pitchFamily="18" charset="0"/>
              </a:rPr>
              <a:t>The court’s reason must be the money damages are adequate. </a:t>
            </a:r>
          </a:p>
          <a:p>
            <a:r>
              <a:rPr lang="en-US" sz="2400" dirty="0">
                <a:effectLst/>
                <a:ea typeface="Times New Roman" panose="02020603050405020304" pitchFamily="18" charset="0"/>
              </a:rPr>
              <a:t>(a) Yes</a:t>
            </a:r>
          </a:p>
          <a:p>
            <a:r>
              <a:rPr lang="en-US" sz="2400" dirty="0">
                <a:ea typeface="Times New Roman" panose="02020603050405020304" pitchFamily="18" charset="0"/>
              </a:rPr>
              <a:t>(b) No</a:t>
            </a:r>
            <a:endParaRPr lang="en-US" sz="2400" dirty="0">
              <a:effectLst/>
              <a:ea typeface="Times New Roman" panose="02020603050405020304" pitchFamily="18" charset="0"/>
            </a:endParaRPr>
          </a:p>
          <a:p>
            <a:endParaRPr lang="en-US" sz="2400" dirty="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686719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1AEF9-48BA-4403-BF76-43851AE3C4FF}"/>
              </a:ext>
            </a:extLst>
          </p:cNvPr>
          <p:cNvSpPr>
            <a:spLocks noGrp="1"/>
          </p:cNvSpPr>
          <p:nvPr>
            <p:ph type="title"/>
          </p:nvPr>
        </p:nvSpPr>
        <p:spPr/>
        <p:txBody>
          <a:bodyPr/>
          <a:lstStyle/>
          <a:p>
            <a:r>
              <a:rPr lang="en-US" dirty="0"/>
              <a:t>Philly Cheesesteak</a:t>
            </a:r>
          </a:p>
        </p:txBody>
      </p:sp>
      <p:sp>
        <p:nvSpPr>
          <p:cNvPr id="3" name="Content Placeholder 2">
            <a:extLst>
              <a:ext uri="{FF2B5EF4-FFF2-40B4-BE49-F238E27FC236}">
                <a16:creationId xmlns:a16="http://schemas.microsoft.com/office/drawing/2014/main" id="{4F1D520B-84B0-44EC-97F2-7273DF0CB49E}"/>
              </a:ext>
            </a:extLst>
          </p:cNvPr>
          <p:cNvSpPr>
            <a:spLocks noGrp="1"/>
          </p:cNvSpPr>
          <p:nvPr>
            <p:ph idx="1"/>
          </p:nvPr>
        </p:nvSpPr>
        <p:spPr>
          <a:xfrm>
            <a:off x="436984" y="1163637"/>
            <a:ext cx="8229600" cy="4530725"/>
          </a:xfrm>
        </p:spPr>
        <p:txBody>
          <a:bodyPr/>
          <a:lstStyle/>
          <a:p>
            <a:r>
              <a:rPr lang="en-US" sz="2400" dirty="0">
                <a:effectLst/>
                <a:ea typeface="Times New Roman" panose="02020603050405020304" pitchFamily="18" charset="0"/>
                <a:cs typeface="Verdana" panose="020B0604030504040204" pitchFamily="34" charset="0"/>
              </a:rPr>
              <a:t>Jones runs the Philly Cheesesteak franchise in Los Angeles; Philly Stake, Inc., the franchisor, is located in Philadelphia.  Jones and Rizzo, the President and CEO of Philly Stake, have gotten into an argument over Philly Stake’s corporate strategy.  In retaliation, Philly Stake has been late in delivery of supplies for the last four months.  Jones sues for specific performance.  The obligations of the parties are spelled out in great detail in the franchise contract. </a:t>
            </a:r>
          </a:p>
          <a:p>
            <a:r>
              <a:rPr lang="en-US" sz="2400" dirty="0">
                <a:ea typeface="Times New Roman" panose="02020603050405020304" pitchFamily="18" charset="0"/>
                <a:cs typeface="Verdana" panose="020B0604030504040204" pitchFamily="34" charset="0"/>
              </a:rPr>
              <a:t>The following fact would be relevant to specific performance: the contract requires that Philly Cheesesteak use only beef supplied by Philly Stake. </a:t>
            </a:r>
          </a:p>
          <a:p>
            <a:r>
              <a:rPr lang="en-US" sz="2400" dirty="0">
                <a:effectLst/>
                <a:ea typeface="Times New Roman" panose="02020603050405020304" pitchFamily="18" charset="0"/>
              </a:rPr>
              <a:t>(a) Yes</a:t>
            </a:r>
          </a:p>
          <a:p>
            <a:r>
              <a:rPr lang="en-US" sz="2400" dirty="0">
                <a:ea typeface="Times New Roman" panose="02020603050405020304" pitchFamily="18" charset="0"/>
              </a:rPr>
              <a:t>(b) No</a:t>
            </a:r>
            <a:endParaRPr lang="en-US" sz="2400" dirty="0">
              <a:effectLst/>
              <a:ea typeface="Times New Roman" panose="02020603050405020304" pitchFamily="18" charset="0"/>
            </a:endParaRPr>
          </a:p>
          <a:p>
            <a:pPr marL="0" indent="0">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18265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3E6A3-AE30-4D8C-A469-32595EE217C6}"/>
              </a:ext>
            </a:extLst>
          </p:cNvPr>
          <p:cNvSpPr>
            <a:spLocks noGrp="1"/>
          </p:cNvSpPr>
          <p:nvPr>
            <p:ph type="title"/>
          </p:nvPr>
        </p:nvSpPr>
        <p:spPr/>
        <p:txBody>
          <a:bodyPr/>
          <a:lstStyle/>
          <a:p>
            <a:r>
              <a:rPr lang="en-US" sz="4000" i="1" dirty="0">
                <a:effectLst/>
                <a:ea typeface="Times New Roman" panose="02020603050405020304" pitchFamily="18" charset="0"/>
                <a:cs typeface="Verdana" panose="020B0604030504040204" pitchFamily="34" charset="0"/>
              </a:rPr>
              <a:t>Thompson v. Commonwealth</a:t>
            </a:r>
            <a:endParaRPr lang="en-US" sz="7200" dirty="0"/>
          </a:p>
        </p:txBody>
      </p:sp>
      <p:sp>
        <p:nvSpPr>
          <p:cNvPr id="3" name="Content Placeholder 2">
            <a:extLst>
              <a:ext uri="{FF2B5EF4-FFF2-40B4-BE49-F238E27FC236}">
                <a16:creationId xmlns:a16="http://schemas.microsoft.com/office/drawing/2014/main" id="{0CC02E16-2F27-4B99-A432-1186C3416100}"/>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Commonwealth of Virginia has a contract with Thompson to produce electrical voting machines.  Thompson fails to deliver.  The Commonwealth sued for and obtained specific performance.  </a:t>
            </a:r>
          </a:p>
          <a:p>
            <a:r>
              <a:rPr lang="en-US" sz="2400" dirty="0">
                <a:effectLst/>
                <a:ea typeface="Times New Roman" panose="02020603050405020304" pitchFamily="18" charset="0"/>
              </a:rPr>
              <a:t>Assume it would be </a:t>
            </a:r>
            <a:r>
              <a:rPr lang="en-US" sz="2400" dirty="0">
                <a:ea typeface="Times New Roman" panose="02020603050405020304" pitchFamily="18" charset="0"/>
              </a:rPr>
              <a:t>difficult for the Commonwealth to find replacement machines in the market. Would that fact be relevant to granting specific performance.</a:t>
            </a:r>
          </a:p>
          <a:p>
            <a:r>
              <a:rPr lang="en-US" sz="2400" dirty="0">
                <a:effectLst/>
                <a:ea typeface="Times New Roman" panose="02020603050405020304" pitchFamily="18" charset="0"/>
              </a:rPr>
              <a:t>(a) Yes</a:t>
            </a:r>
          </a:p>
          <a:p>
            <a:r>
              <a:rPr lang="en-US" sz="2400" dirty="0">
                <a:ea typeface="Times New Roman" panose="02020603050405020304" pitchFamily="18" charset="0"/>
              </a:rPr>
              <a:t>(b) No</a:t>
            </a:r>
            <a:endParaRPr lang="en-US" sz="2400" dirty="0">
              <a:effectLst/>
              <a:ea typeface="Times New Roman" panose="02020603050405020304" pitchFamily="18" charset="0"/>
            </a:endParaRPr>
          </a:p>
          <a:p>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1031343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C494F-88A8-48D4-BC17-D2B896666C10}"/>
              </a:ext>
            </a:extLst>
          </p:cNvPr>
          <p:cNvSpPr>
            <a:spLocks noGrp="1"/>
          </p:cNvSpPr>
          <p:nvPr>
            <p:ph type="title"/>
          </p:nvPr>
        </p:nvSpPr>
        <p:spPr/>
        <p:txBody>
          <a:bodyPr/>
          <a:lstStyle/>
          <a:p>
            <a:r>
              <a:rPr lang="en-US" dirty="0"/>
              <a:t>Specific performance</a:t>
            </a:r>
          </a:p>
        </p:txBody>
      </p:sp>
      <p:sp>
        <p:nvSpPr>
          <p:cNvPr id="3" name="Content Placeholder 2">
            <a:extLst>
              <a:ext uri="{FF2B5EF4-FFF2-40B4-BE49-F238E27FC236}">
                <a16:creationId xmlns:a16="http://schemas.microsoft.com/office/drawing/2014/main" id="{B09E4A8A-9B41-4117-8917-26A3AB269922}"/>
              </a:ext>
            </a:extLst>
          </p:cNvPr>
          <p:cNvSpPr>
            <a:spLocks noGrp="1"/>
          </p:cNvSpPr>
          <p:nvPr>
            <p:ph idx="1"/>
          </p:nvPr>
        </p:nvSpPr>
        <p:spPr/>
        <p:txBody>
          <a:bodyPr/>
          <a:lstStyle/>
          <a:p>
            <a:r>
              <a:rPr lang="en-US" sz="2800" dirty="0">
                <a:effectLst/>
                <a:ea typeface="Times New Roman" panose="02020603050405020304" pitchFamily="18" charset="0"/>
              </a:rPr>
              <a:t>Specifi</a:t>
            </a:r>
            <a:r>
              <a:rPr lang="en-US" sz="2800" dirty="0">
                <a:ea typeface="Times New Roman" panose="02020603050405020304" pitchFamily="18" charset="0"/>
              </a:rPr>
              <a:t>c performance = o</a:t>
            </a:r>
            <a:r>
              <a:rPr lang="en-US" sz="2800" dirty="0">
                <a:effectLst/>
                <a:ea typeface="Times New Roman" panose="02020603050405020304" pitchFamily="18" charset="0"/>
              </a:rPr>
              <a:t>rdering a contracting party to perform the promised duties.</a:t>
            </a:r>
          </a:p>
          <a:p>
            <a:r>
              <a:rPr lang="en-US" sz="2800" dirty="0">
                <a:ea typeface="Times New Roman" panose="02020603050405020304" pitchFamily="18" charset="0"/>
              </a:rPr>
              <a:t>You can only get specific performance if money damages are inadequate to put the injured party in as good a position as he or she would have been if the contract had been performed as promised. </a:t>
            </a:r>
            <a:endParaRPr lang="en-US" sz="2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838844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a:extLst>
              <a:ext uri="{FF2B5EF4-FFF2-40B4-BE49-F238E27FC236}">
                <a16:creationId xmlns:a16="http://schemas.microsoft.com/office/drawing/2014/main" id="{7A511F21-65A0-4C31-ADAD-CCBA63DB5F67}"/>
              </a:ext>
            </a:extLst>
          </p:cNvPr>
          <p:cNvSpPr txBox="1">
            <a:spLocks noChangeArrowheads="1"/>
          </p:cNvSpPr>
          <p:nvPr/>
        </p:nvSpPr>
        <p:spPr bwMode="auto">
          <a:xfrm>
            <a:off x="2667000" y="936202"/>
            <a:ext cx="3505200"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Expectation /Mitigation</a:t>
            </a:r>
          </a:p>
        </p:txBody>
      </p:sp>
      <p:sp>
        <p:nvSpPr>
          <p:cNvPr id="3077" name="Line 5">
            <a:extLst>
              <a:ext uri="{FF2B5EF4-FFF2-40B4-BE49-F238E27FC236}">
                <a16:creationId xmlns:a16="http://schemas.microsoft.com/office/drawing/2014/main" id="{0B09FB0B-BD4C-4E2B-BE5D-27BE08BB075C}"/>
              </a:ext>
            </a:extLst>
          </p:cNvPr>
          <p:cNvSpPr>
            <a:spLocks noChangeShapeType="1"/>
          </p:cNvSpPr>
          <p:nvPr/>
        </p:nvSpPr>
        <p:spPr bwMode="auto">
          <a:xfrm flipH="1">
            <a:off x="1447800" y="1447800"/>
            <a:ext cx="2667000" cy="914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a:extLst>
              <a:ext uri="{FF2B5EF4-FFF2-40B4-BE49-F238E27FC236}">
                <a16:creationId xmlns:a16="http://schemas.microsoft.com/office/drawing/2014/main" id="{2FAF4116-1302-4614-97A6-B3961A9837AC}"/>
              </a:ext>
            </a:extLst>
          </p:cNvPr>
          <p:cNvSpPr txBox="1">
            <a:spLocks noChangeArrowheads="1"/>
          </p:cNvSpPr>
          <p:nvPr/>
        </p:nvSpPr>
        <p:spPr bwMode="auto">
          <a:xfrm>
            <a:off x="381000" y="2438400"/>
            <a:ext cx="3962400" cy="70788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Proof problems </a:t>
            </a:r>
            <a:r>
              <a:rPr lang="en-US" altLang="en-US" sz="2000" dirty="0"/>
              <a:t>(but money damages adequate)</a:t>
            </a:r>
          </a:p>
        </p:txBody>
      </p:sp>
      <p:sp>
        <p:nvSpPr>
          <p:cNvPr id="3079" name="Line 7">
            <a:extLst>
              <a:ext uri="{FF2B5EF4-FFF2-40B4-BE49-F238E27FC236}">
                <a16:creationId xmlns:a16="http://schemas.microsoft.com/office/drawing/2014/main" id="{6A37CF0A-92B7-4CB2-AD8D-248232903766}"/>
              </a:ext>
            </a:extLst>
          </p:cNvPr>
          <p:cNvSpPr>
            <a:spLocks noChangeShapeType="1"/>
          </p:cNvSpPr>
          <p:nvPr/>
        </p:nvSpPr>
        <p:spPr bwMode="auto">
          <a:xfrm>
            <a:off x="4876800" y="1447800"/>
            <a:ext cx="1676400" cy="914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8">
            <a:extLst>
              <a:ext uri="{FF2B5EF4-FFF2-40B4-BE49-F238E27FC236}">
                <a16:creationId xmlns:a16="http://schemas.microsoft.com/office/drawing/2014/main" id="{B6B80CDE-A6EB-4CF0-B109-581B201AA8EE}"/>
              </a:ext>
            </a:extLst>
          </p:cNvPr>
          <p:cNvSpPr txBox="1">
            <a:spLocks noChangeArrowheads="1"/>
          </p:cNvSpPr>
          <p:nvPr/>
        </p:nvSpPr>
        <p:spPr bwMode="auto">
          <a:xfrm>
            <a:off x="4724400" y="2438400"/>
            <a:ext cx="3962400" cy="40011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rgbClr val="FF0000"/>
                </a:solidFill>
              </a:rPr>
              <a:t>Money damages inadequate</a:t>
            </a:r>
            <a:endParaRPr lang="en-US" altLang="en-US" sz="2000" dirty="0">
              <a:solidFill>
                <a:srgbClr val="FF0000"/>
              </a:solidFill>
            </a:endParaRPr>
          </a:p>
        </p:txBody>
      </p:sp>
      <p:sp>
        <p:nvSpPr>
          <p:cNvPr id="3081" name="Line 9">
            <a:extLst>
              <a:ext uri="{FF2B5EF4-FFF2-40B4-BE49-F238E27FC236}">
                <a16:creationId xmlns:a16="http://schemas.microsoft.com/office/drawing/2014/main" id="{14E08B08-3418-4C13-85B3-4765E83F40B3}"/>
              </a:ext>
            </a:extLst>
          </p:cNvPr>
          <p:cNvSpPr>
            <a:spLocks noChangeShapeType="1"/>
          </p:cNvSpPr>
          <p:nvPr/>
        </p:nvSpPr>
        <p:spPr bwMode="auto">
          <a:xfrm>
            <a:off x="6629400" y="3352800"/>
            <a:ext cx="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Text Box 10">
            <a:extLst>
              <a:ext uri="{FF2B5EF4-FFF2-40B4-BE49-F238E27FC236}">
                <a16:creationId xmlns:a16="http://schemas.microsoft.com/office/drawing/2014/main" id="{14CED0DE-55ED-473F-8B53-6E1B4173B039}"/>
              </a:ext>
            </a:extLst>
          </p:cNvPr>
          <p:cNvSpPr txBox="1">
            <a:spLocks noChangeArrowheads="1"/>
          </p:cNvSpPr>
          <p:nvPr/>
        </p:nvSpPr>
        <p:spPr bwMode="auto">
          <a:xfrm>
            <a:off x="5105400" y="3962400"/>
            <a:ext cx="3657600" cy="369332"/>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rgbClr val="FF0000"/>
                </a:solidFill>
              </a:rPr>
              <a:t>Specific Performance</a:t>
            </a:r>
          </a:p>
        </p:txBody>
      </p:sp>
      <p:sp>
        <p:nvSpPr>
          <p:cNvPr id="3083" name="Text Box 11">
            <a:extLst>
              <a:ext uri="{FF2B5EF4-FFF2-40B4-BE49-F238E27FC236}">
                <a16:creationId xmlns:a16="http://schemas.microsoft.com/office/drawing/2014/main" id="{62FDA7B3-9F6A-460D-8C34-63EE0DE78191}"/>
              </a:ext>
            </a:extLst>
          </p:cNvPr>
          <p:cNvSpPr txBox="1">
            <a:spLocks noChangeArrowheads="1"/>
          </p:cNvSpPr>
          <p:nvPr/>
        </p:nvSpPr>
        <p:spPr bwMode="auto">
          <a:xfrm>
            <a:off x="0" y="3962400"/>
            <a:ext cx="1524000"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Reliance</a:t>
            </a:r>
          </a:p>
        </p:txBody>
      </p:sp>
      <p:sp>
        <p:nvSpPr>
          <p:cNvPr id="3085" name="Line 13">
            <a:extLst>
              <a:ext uri="{FF2B5EF4-FFF2-40B4-BE49-F238E27FC236}">
                <a16:creationId xmlns:a16="http://schemas.microsoft.com/office/drawing/2014/main" id="{399C633E-DC27-4409-ADED-4E12DFFEFB59}"/>
              </a:ext>
            </a:extLst>
          </p:cNvPr>
          <p:cNvSpPr>
            <a:spLocks noChangeShapeType="1"/>
          </p:cNvSpPr>
          <p:nvPr/>
        </p:nvSpPr>
        <p:spPr bwMode="auto">
          <a:xfrm flipH="1">
            <a:off x="685800" y="3352800"/>
            <a:ext cx="304800" cy="609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82849-F9BF-4150-8B57-49DF0921EC53}"/>
              </a:ext>
            </a:extLst>
          </p:cNvPr>
          <p:cNvSpPr>
            <a:spLocks noGrp="1"/>
          </p:cNvSpPr>
          <p:nvPr>
            <p:ph type="title"/>
          </p:nvPr>
        </p:nvSpPr>
        <p:spPr/>
        <p:txBody>
          <a:bodyPr/>
          <a:lstStyle/>
          <a:p>
            <a:r>
              <a:rPr lang="en-US" dirty="0"/>
              <a:t>An Equitable Remedy</a:t>
            </a:r>
          </a:p>
        </p:txBody>
      </p:sp>
      <p:sp>
        <p:nvSpPr>
          <p:cNvPr id="3" name="Content Placeholder 2">
            <a:extLst>
              <a:ext uri="{FF2B5EF4-FFF2-40B4-BE49-F238E27FC236}">
                <a16:creationId xmlns:a16="http://schemas.microsoft.com/office/drawing/2014/main" id="{119F920B-6255-412C-A710-28662781C4BF}"/>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Two principles</a:t>
            </a:r>
            <a:endParaRPr lang="en-US" sz="2800" dirty="0">
              <a:effectLst/>
              <a:ea typeface="Times New Roman" panose="02020603050405020304" pitchFamily="18" charset="0"/>
            </a:endParaRPr>
          </a:p>
          <a:p>
            <a:pPr marL="679450" lvl="2">
              <a:spcBef>
                <a:spcPts val="0"/>
              </a:spcBef>
              <a:spcAft>
                <a:spcPts val="0"/>
              </a:spcAft>
            </a:pPr>
            <a:r>
              <a:rPr lang="en-US" sz="2800" dirty="0">
                <a:effectLst/>
                <a:ea typeface="Times New Roman" panose="02020603050405020304" pitchFamily="18" charset="0"/>
                <a:cs typeface="Verdana" panose="020B0604030504040204" pitchFamily="34" charset="0"/>
              </a:rPr>
              <a:t>Equity will not act if there is an adequate remedy at law (=money damage are ade</a:t>
            </a:r>
            <a:r>
              <a:rPr lang="en-US" sz="2800" dirty="0">
                <a:ea typeface="Times New Roman" panose="02020603050405020304" pitchFamily="18" charset="0"/>
                <a:cs typeface="Verdana" panose="020B0604030504040204" pitchFamily="34" charset="0"/>
              </a:rPr>
              <a:t>quate). </a:t>
            </a:r>
          </a:p>
          <a:p>
            <a:pPr marL="679450" lvl="2">
              <a:spcBef>
                <a:spcPts val="0"/>
              </a:spcBef>
              <a:spcAft>
                <a:spcPts val="0"/>
              </a:spcAft>
            </a:pPr>
            <a:r>
              <a:rPr lang="en-US" sz="2800" dirty="0">
                <a:effectLst/>
                <a:ea typeface="Times New Roman" panose="02020603050405020304" pitchFamily="18" charset="0"/>
                <a:cs typeface="Verdana" panose="020B0604030504040204" pitchFamily="34" charset="0"/>
              </a:rPr>
              <a:t>Equity will act only to prevent an “irreparable injury.”</a:t>
            </a:r>
            <a:endParaRPr lang="en-US" sz="2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737750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B4D4E-8AD5-49CB-AE99-E7EB95052F40}"/>
              </a:ext>
            </a:extLst>
          </p:cNvPr>
          <p:cNvSpPr>
            <a:spLocks noGrp="1"/>
          </p:cNvSpPr>
          <p:nvPr>
            <p:ph type="title"/>
          </p:nvPr>
        </p:nvSpPr>
        <p:spPr/>
        <p:txBody>
          <a:bodyPr/>
          <a:lstStyle/>
          <a:p>
            <a:r>
              <a:rPr lang="en-US" dirty="0"/>
              <a:t>Irreparable Injury</a:t>
            </a:r>
          </a:p>
        </p:txBody>
      </p:sp>
      <p:sp>
        <p:nvSpPr>
          <p:cNvPr id="3" name="Content Placeholder 2">
            <a:extLst>
              <a:ext uri="{FF2B5EF4-FFF2-40B4-BE49-F238E27FC236}">
                <a16:creationId xmlns:a16="http://schemas.microsoft.com/office/drawing/2014/main" id="{8EAA73CC-17E3-40FE-A63A-55A01C50D6C0}"/>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Irreparable injury in general:</a:t>
            </a:r>
            <a:endParaRPr lang="en-US" sz="2800" dirty="0">
              <a:effectLst/>
              <a:ea typeface="Times New Roman" panose="02020603050405020304" pitchFamily="18" charset="0"/>
            </a:endParaRPr>
          </a:p>
          <a:p>
            <a:pPr marL="679450" lvl="2">
              <a:spcBef>
                <a:spcPts val="0"/>
              </a:spcBef>
              <a:spcAft>
                <a:spcPts val="0"/>
              </a:spcAft>
            </a:pPr>
            <a:r>
              <a:rPr lang="en-US" sz="2800" dirty="0">
                <a:ea typeface="Times New Roman" panose="02020603050405020304" pitchFamily="18" charset="0"/>
                <a:cs typeface="Verdana" panose="020B0604030504040204" pitchFamily="34" charset="0"/>
              </a:rPr>
              <a:t>I</a:t>
            </a:r>
            <a:r>
              <a:rPr lang="en-US" sz="2800" dirty="0">
                <a:effectLst/>
                <a:ea typeface="Times New Roman" panose="02020603050405020304" pitchFamily="18" charset="0"/>
                <a:cs typeface="Verdana" panose="020B0604030504040204" pitchFamily="34" charset="0"/>
              </a:rPr>
              <a:t>nvolves a comparison between: </a:t>
            </a:r>
          </a:p>
          <a:p>
            <a:pPr marL="996950" lvl="3">
              <a:spcBef>
                <a:spcPts val="0"/>
              </a:spcBef>
              <a:spcAft>
                <a:spcPts val="0"/>
              </a:spcAft>
            </a:pPr>
            <a:r>
              <a:rPr lang="en-US" sz="2800" dirty="0">
                <a:effectLst/>
                <a:ea typeface="Times New Roman" panose="02020603050405020304" pitchFamily="18" charset="0"/>
                <a:cs typeface="Verdana" panose="020B0604030504040204" pitchFamily="34" charset="0"/>
              </a:rPr>
              <a:t>(1) acting to prevent a threatened injury; and, </a:t>
            </a:r>
          </a:p>
          <a:p>
            <a:pPr marL="996950" lvl="3">
              <a:spcBef>
                <a:spcPts val="0"/>
              </a:spcBef>
              <a:spcAft>
                <a:spcPts val="0"/>
              </a:spcAft>
            </a:pPr>
            <a:r>
              <a:rPr lang="en-US" sz="2800" dirty="0">
                <a:effectLst/>
                <a:ea typeface="Times New Roman" panose="02020603050405020304" pitchFamily="18" charset="0"/>
                <a:cs typeface="Verdana" panose="020B0604030504040204" pitchFamily="34" charset="0"/>
              </a:rPr>
              <a:t>(2) compensating for the injury once it occurs.  </a:t>
            </a:r>
          </a:p>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In contracts:</a:t>
            </a:r>
            <a:endParaRPr lang="en-US" sz="2800" dirty="0">
              <a:effectLst/>
              <a:ea typeface="Times New Roman" panose="02020603050405020304" pitchFamily="18" charset="0"/>
            </a:endParaRPr>
          </a:p>
          <a:p>
            <a:pPr marL="679450" lvl="2">
              <a:spcBef>
                <a:spcPts val="0"/>
              </a:spcBef>
              <a:spcAft>
                <a:spcPts val="0"/>
              </a:spcAft>
            </a:pPr>
            <a:r>
              <a:rPr lang="en-US" sz="2800" dirty="0">
                <a:effectLst/>
                <a:ea typeface="Times New Roman" panose="02020603050405020304" pitchFamily="18" charset="0"/>
                <a:cs typeface="Verdana" panose="020B0604030504040204" pitchFamily="34" charset="0"/>
              </a:rPr>
              <a:t>a comparison between: </a:t>
            </a:r>
          </a:p>
          <a:p>
            <a:pPr marL="996950" lvl="3">
              <a:spcBef>
                <a:spcPts val="0"/>
              </a:spcBef>
              <a:spcAft>
                <a:spcPts val="0"/>
              </a:spcAft>
            </a:pPr>
            <a:r>
              <a:rPr lang="en-US" sz="2800" dirty="0">
                <a:effectLst/>
                <a:ea typeface="Times New Roman" panose="02020603050405020304" pitchFamily="18" charset="0"/>
                <a:cs typeface="Verdana" panose="020B0604030504040204" pitchFamily="34" charset="0"/>
              </a:rPr>
              <a:t>(1) compelling performance; and, </a:t>
            </a:r>
          </a:p>
          <a:p>
            <a:pPr marL="996950" lvl="3">
              <a:spcBef>
                <a:spcPts val="0"/>
              </a:spcBef>
              <a:spcAft>
                <a:spcPts val="0"/>
              </a:spcAft>
            </a:pPr>
            <a:r>
              <a:rPr lang="en-US" sz="2800" dirty="0">
                <a:effectLst/>
                <a:ea typeface="Times New Roman" panose="02020603050405020304" pitchFamily="18" charset="0"/>
                <a:cs typeface="Verdana" panose="020B0604030504040204" pitchFamily="34" charset="0"/>
              </a:rPr>
              <a:t>(2) compensating for non-performance.  </a:t>
            </a:r>
            <a:endParaRPr lang="en-US" sz="2800" dirty="0">
              <a:effectLst/>
              <a:ea typeface="Times New Roman" panose="02020603050405020304" pitchFamily="18" charset="0"/>
            </a:endParaRPr>
          </a:p>
          <a:p>
            <a:pPr marL="0">
              <a:spcBef>
                <a:spcPts val="0"/>
              </a:spcBef>
              <a:spcAft>
                <a:spcPts val="0"/>
              </a:spcAft>
            </a:pPr>
            <a:endParaRPr lang="en-US" sz="2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1253158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B796C-A42B-4D26-A5B0-3BB91EE76770}"/>
              </a:ext>
            </a:extLst>
          </p:cNvPr>
          <p:cNvSpPr>
            <a:spLocks noGrp="1"/>
          </p:cNvSpPr>
          <p:nvPr>
            <p:ph type="title"/>
          </p:nvPr>
        </p:nvSpPr>
        <p:spPr/>
        <p:txBody>
          <a:bodyPr/>
          <a:lstStyle/>
          <a:p>
            <a:r>
              <a:rPr lang="en-US" sz="4400" dirty="0">
                <a:effectLst/>
                <a:ea typeface="Times New Roman" panose="02020603050405020304" pitchFamily="18" charset="0"/>
              </a:rPr>
              <a:t>Laclede Gas Co. v. Amoco Oil Co.</a:t>
            </a:r>
            <a:br>
              <a:rPr lang="en-US" sz="4400" dirty="0">
                <a:effectLst/>
                <a:ea typeface="Times New Roman" panose="02020603050405020304" pitchFamily="18" charset="0"/>
              </a:rPr>
            </a:br>
            <a:endParaRPr lang="en-US" sz="8000" dirty="0"/>
          </a:p>
        </p:txBody>
      </p:sp>
      <p:sp>
        <p:nvSpPr>
          <p:cNvPr id="3" name="Content Placeholder 2">
            <a:extLst>
              <a:ext uri="{FF2B5EF4-FFF2-40B4-BE49-F238E27FC236}">
                <a16:creationId xmlns:a16="http://schemas.microsoft.com/office/drawing/2014/main" id="{AE68E3D7-1375-418C-8D92-FCAAC417056C}"/>
              </a:ext>
            </a:extLst>
          </p:cNvPr>
          <p:cNvSpPr>
            <a:spLocks noGrp="1"/>
          </p:cNvSpPr>
          <p:nvPr>
            <p:ph idx="1"/>
          </p:nvPr>
        </p:nvSpPr>
        <p:spPr>
          <a:xfrm>
            <a:off x="457200" y="1066800"/>
            <a:ext cx="8229600" cy="5638800"/>
          </a:xfrm>
        </p:spPr>
        <p:txBody>
          <a:bodyPr/>
          <a:lstStyle/>
          <a:p>
            <a:r>
              <a:rPr lang="en-US" dirty="0">
                <a:solidFill>
                  <a:srgbClr val="333333"/>
                </a:solidFill>
                <a:latin typeface="Helvetica" panose="020B0604020202020204" pitchFamily="34" charset="0"/>
              </a:rPr>
              <a:t>“</a:t>
            </a:r>
            <a:r>
              <a:rPr lang="en-US" dirty="0">
                <a:solidFill>
                  <a:srgbClr val="333333"/>
                </a:solidFill>
                <a:effectLst/>
                <a:latin typeface="Helvetica" panose="020B0604020202020204" pitchFamily="34" charset="0"/>
              </a:rPr>
              <a:t>Laclede and entered into a written agreement which was designed to provide central propane gas distribution systems to various residential developments . . . The agreement contemplated that as individual developments were planned the owners or developers would apply to Laclede for central propane gas systems. If Laclede determined that such a system was appropriate in any given development, it could request Amoco to supply the propane to that specific development.”</a:t>
            </a:r>
            <a:endParaRPr lang="en-US" dirty="0"/>
          </a:p>
        </p:txBody>
      </p:sp>
    </p:spTree>
    <p:extLst>
      <p:ext uri="{BB962C8B-B14F-4D97-AF65-F5344CB8AC3E}">
        <p14:creationId xmlns:p14="http://schemas.microsoft.com/office/powerpoint/2010/main" val="1090120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89C8B-CB72-4A0F-B03F-B4FDE650BC8E}"/>
              </a:ext>
            </a:extLst>
          </p:cNvPr>
          <p:cNvSpPr>
            <a:spLocks noGrp="1"/>
          </p:cNvSpPr>
          <p:nvPr>
            <p:ph type="title"/>
          </p:nvPr>
        </p:nvSpPr>
        <p:spPr/>
        <p:txBody>
          <a:bodyPr/>
          <a:lstStyle/>
          <a:p>
            <a:r>
              <a:rPr lang="en-US" dirty="0"/>
              <a:t>Money Damages Adequate?</a:t>
            </a:r>
          </a:p>
        </p:txBody>
      </p:sp>
      <p:sp>
        <p:nvSpPr>
          <p:cNvPr id="3" name="Content Placeholder 2">
            <a:extLst>
              <a:ext uri="{FF2B5EF4-FFF2-40B4-BE49-F238E27FC236}">
                <a16:creationId xmlns:a16="http://schemas.microsoft.com/office/drawing/2014/main" id="{DEA6FC9F-6567-4FFF-8198-62610510EFA8}"/>
              </a:ext>
            </a:extLst>
          </p:cNvPr>
          <p:cNvSpPr>
            <a:spLocks noGrp="1"/>
          </p:cNvSpPr>
          <p:nvPr>
            <p:ph idx="1"/>
          </p:nvPr>
        </p:nvSpPr>
        <p:spPr>
          <a:xfrm>
            <a:off x="457200" y="990600"/>
            <a:ext cx="8229600" cy="5791200"/>
          </a:xfrm>
        </p:spPr>
        <p:txBody>
          <a:bodyPr/>
          <a:lstStyle/>
          <a:p>
            <a:r>
              <a:rPr lang="en-US" sz="2800" dirty="0">
                <a:effectLst/>
                <a:ea typeface="Times New Roman" panose="02020603050405020304" pitchFamily="18" charset="0"/>
              </a:rPr>
              <a:t>Why </a:t>
            </a:r>
            <a:r>
              <a:rPr lang="en-US" sz="2800" dirty="0">
                <a:ea typeface="Times New Roman" panose="02020603050405020304" pitchFamily="18" charset="0"/>
              </a:rPr>
              <a:t>is this relevant? </a:t>
            </a:r>
          </a:p>
          <a:p>
            <a:pPr lvl="1"/>
            <a:r>
              <a:rPr lang="en-US" sz="2000" dirty="0">
                <a:ea typeface="Times New Roman" panose="02020603050405020304" pitchFamily="18" charset="0"/>
              </a:rPr>
              <a:t>“T</a:t>
            </a:r>
            <a:r>
              <a:rPr lang="en-US" sz="2000" dirty="0">
                <a:effectLst/>
                <a:ea typeface="Times New Roman" panose="02020603050405020304" pitchFamily="18" charset="0"/>
              </a:rPr>
              <a:t>he contract involved . . . is for a long-term supply of propane to these subdivisions. The other two contracts under which Laclede obtains the gas will remain in force only until March 31, 1977, and April 1, 1981, respectively; and there is no assurance that Laclede will be able to receive any propane under them after that time . . . Additionally, there was uncontradicted expert testimony that Laclede probably could not find another supplier of propane willing to enter into a long-term contract such as the Amoco agreement, given the uncertain future of worldwide energy supplies. And, even if Laclede could obtain supplies of propane for the affected developments through its present contracts or newly negotiated ones, it would still face considerable expense and trouble which cannot be estimated in advance in making arrangements for its distribution to the subdivisions.”</a:t>
            </a:r>
          </a:p>
          <a:p>
            <a:r>
              <a:rPr lang="en-US" sz="2400" dirty="0">
                <a:ea typeface="Times New Roman" panose="02020603050405020304" pitchFamily="18" charset="0"/>
              </a:rPr>
              <a:t>The contract is “unique”—not easily replicated in the market.</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56401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9512B-DDF7-4CAC-94A7-5083B4A94366}"/>
              </a:ext>
            </a:extLst>
          </p:cNvPr>
          <p:cNvSpPr>
            <a:spLocks noGrp="1"/>
          </p:cNvSpPr>
          <p:nvPr>
            <p:ph type="title"/>
          </p:nvPr>
        </p:nvSpPr>
        <p:spPr/>
        <p:txBody>
          <a:bodyPr/>
          <a:lstStyle/>
          <a:p>
            <a:r>
              <a:rPr lang="en-US" sz="4000" dirty="0"/>
              <a:t>When Are Money Damages Inadequate?</a:t>
            </a:r>
            <a:endParaRPr lang="en-US" dirty="0"/>
          </a:p>
        </p:txBody>
      </p:sp>
      <p:sp>
        <p:nvSpPr>
          <p:cNvPr id="3" name="Content Placeholder 2">
            <a:extLst>
              <a:ext uri="{FF2B5EF4-FFF2-40B4-BE49-F238E27FC236}">
                <a16:creationId xmlns:a16="http://schemas.microsoft.com/office/drawing/2014/main" id="{449E1FA0-F60F-4F23-8E55-D3E39E490924}"/>
              </a:ext>
            </a:extLst>
          </p:cNvPr>
          <p:cNvSpPr>
            <a:spLocks noGrp="1"/>
          </p:cNvSpPr>
          <p:nvPr>
            <p:ph idx="1"/>
          </p:nvPr>
        </p:nvSpPr>
        <p:spPr/>
        <p:txBody>
          <a:bodyPr/>
          <a:lstStyle/>
          <a:p>
            <a:r>
              <a:rPr lang="en-US" dirty="0"/>
              <a:t>For the buyer in a sale of land</a:t>
            </a:r>
          </a:p>
          <a:p>
            <a:pPr lvl="1"/>
            <a:r>
              <a:rPr lang="en-US" dirty="0"/>
              <a:t>Rationale: Uniqueness</a:t>
            </a:r>
          </a:p>
          <a:p>
            <a:r>
              <a:rPr lang="en-US" dirty="0"/>
              <a:t>Unique good</a:t>
            </a:r>
          </a:p>
          <a:p>
            <a:pPr lvl="1"/>
            <a:r>
              <a:rPr lang="en-US" dirty="0"/>
              <a:t>UCC 2-716</a:t>
            </a:r>
          </a:p>
        </p:txBody>
      </p:sp>
    </p:spTree>
    <p:extLst>
      <p:ext uri="{BB962C8B-B14F-4D97-AF65-F5344CB8AC3E}">
        <p14:creationId xmlns:p14="http://schemas.microsoft.com/office/powerpoint/2010/main" val="1014070755"/>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3255</TotalTime>
  <Words>1609</Words>
  <Application>Microsoft Office PowerPoint</Application>
  <PresentationFormat>On-screen Show (4:3)</PresentationFormat>
  <Paragraphs>130</Paragraphs>
  <Slides>23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Garamond</vt:lpstr>
      <vt:lpstr>Helvetica</vt:lpstr>
      <vt:lpstr>Times New Roman</vt:lpstr>
      <vt:lpstr>Verdana</vt:lpstr>
      <vt:lpstr>Wingdings</vt:lpstr>
      <vt:lpstr>Edge</vt:lpstr>
      <vt:lpstr>Specific Performance </vt:lpstr>
      <vt:lpstr>Comparisons of Value</vt:lpstr>
      <vt:lpstr>Specific performance</vt:lpstr>
      <vt:lpstr>PowerPoint Presentation</vt:lpstr>
      <vt:lpstr>An Equitable Remedy</vt:lpstr>
      <vt:lpstr>Irreparable Injury</vt:lpstr>
      <vt:lpstr>Laclede Gas Co. v. Amoco Oil Co. </vt:lpstr>
      <vt:lpstr>Money Damages Adequate?</vt:lpstr>
      <vt:lpstr>When Are Money Damages Inadequate?</vt:lpstr>
      <vt:lpstr>2-716, Official Comment</vt:lpstr>
      <vt:lpstr>Personal Service Contracts</vt:lpstr>
      <vt:lpstr>The Answer Is No</vt:lpstr>
      <vt:lpstr>Cost and Time Considerations</vt:lpstr>
      <vt:lpstr>PowerPoint Presentation</vt:lpstr>
      <vt:lpstr>PowerPoint Presentation</vt:lpstr>
      <vt:lpstr>Walgreen v. Sara Creek (1992) </vt:lpstr>
      <vt:lpstr>Money Damages Inadequate?</vt:lpstr>
      <vt:lpstr>Inadequate?</vt:lpstr>
      <vt:lpstr>Mason’s House</vt:lpstr>
      <vt:lpstr>The Undeeded Property </vt:lpstr>
      <vt:lpstr>The Sign</vt:lpstr>
      <vt:lpstr>Philly Cheesesteak</vt:lpstr>
      <vt:lpstr>Thompson v. Commonwealth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595</cp:revision>
  <dcterms:created xsi:type="dcterms:W3CDTF">2004-02-06T21:25:14Z</dcterms:created>
  <dcterms:modified xsi:type="dcterms:W3CDTF">2022-10-07T13:31:41Z</dcterms:modified>
</cp:coreProperties>
</file>